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webp" ContentType="image/webp"/>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webp"/><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jpeg"/><Relationship Id="rId3" Type="http://schemas.openxmlformats.org/officeDocument/2006/relationships/image" Target="../media/image-6-3.webp"/><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jpeg"/><Relationship Id="rId3" Type="http://schemas.openxmlformats.org/officeDocument/2006/relationships/image" Target="../media/image-8-3.jpe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webp"/><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A0A0A">
              <a:alpha val="65000"/>
            </a:srgbClr>
          </a:solidFill>
          <a:ln w="12700">
            <a:solidFill>
              <a:srgbClr val="0A0A0A">
                <a:alpha val="0"/>
              </a:srgbClr>
            </a:solidFill>
            <a:prstDash val="solid"/>
          </a:ln>
        </p:spPr>
      </p:sp>
      <p:sp>
        <p:nvSpPr>
          <p:cNvPr id="4" name="Text 1"/>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FFFFFF"/>
                </a:solidFill>
                <a:latin typeface="Arial" pitchFamily="34" charset="0"/>
                <a:ea typeface="Arial" pitchFamily="34" charset="-122"/>
                <a:cs typeface="Arial" pitchFamily="34" charset="-120"/>
              </a:rPr>
              <a:t>WE / GRO / YOU</a:t>
            </a:r>
            <a:endParaRPr lang="en-US" sz="1000" dirty="0"/>
          </a:p>
        </p:txBody>
      </p:sp>
      <p:sp>
        <p:nvSpPr>
          <p:cNvPr id="5" name="Text 2"/>
          <p:cNvSpPr/>
          <p:nvPr/>
        </p:nvSpPr>
        <p:spPr>
          <a:xfrm>
            <a:off x="457200" y="1005840"/>
            <a:ext cx="10972800" cy="274320"/>
          </a:xfrm>
          <a:prstGeom prst="rect">
            <a:avLst/>
          </a:prstGeom>
          <a:noFill/>
          <a:ln/>
        </p:spPr>
        <p:txBody>
          <a:bodyPr wrap="square" rtlCol="0" anchor="ctr"/>
          <a:lstStyle/>
          <a:p>
            <a:pPr indent="0" marL="0">
              <a:buNone/>
            </a:pPr>
            <a:r>
              <a:rPr lang="en-US" sz="1000" b="1" spc="600" kern="0" dirty="0">
                <a:solidFill>
                  <a:srgbClr val="E5322D"/>
                </a:solidFill>
                <a:latin typeface="Arial" pitchFamily="34" charset="0"/>
                <a:ea typeface="Arial" pitchFamily="34" charset="-122"/>
                <a:cs typeface="Arial" pitchFamily="34" charset="-120"/>
              </a:rPr>
              <a:t>PRIVATE BRIEF · FRANSCHHOEK · MAY 2026</a:t>
            </a:r>
            <a:endParaRPr lang="en-US" sz="1000" dirty="0"/>
          </a:p>
        </p:txBody>
      </p:sp>
      <p:sp>
        <p:nvSpPr>
          <p:cNvPr id="6" name="Text 3"/>
          <p:cNvSpPr/>
          <p:nvPr/>
        </p:nvSpPr>
        <p:spPr>
          <a:xfrm>
            <a:off x="457200" y="1920240"/>
            <a:ext cx="10972800" cy="1463040"/>
          </a:xfrm>
          <a:prstGeom prst="rect">
            <a:avLst/>
          </a:prstGeom>
          <a:noFill/>
          <a:ln/>
        </p:spPr>
        <p:txBody>
          <a:bodyPr wrap="square" rtlCol="0" anchor="ctr"/>
          <a:lstStyle/>
          <a:p>
            <a:pPr indent="0" marL="0">
              <a:buNone/>
            </a:pPr>
            <a:r>
              <a:rPr lang="en-US" sz="7200" b="1" dirty="0">
                <a:solidFill>
                  <a:srgbClr val="FFFFFF"/>
                </a:solidFill>
                <a:latin typeface="Arial" pitchFamily="34" charset="0"/>
                <a:ea typeface="Arial" pitchFamily="34" charset="-122"/>
                <a:cs typeface="Arial" pitchFamily="34" charset="-120"/>
              </a:rPr>
              <a:t>The Valley of Life.</a:t>
            </a:r>
            <a:endParaRPr lang="en-US" sz="7200" dirty="0"/>
          </a:p>
        </p:txBody>
      </p:sp>
      <p:sp>
        <p:nvSpPr>
          <p:cNvPr id="7" name="Text 4"/>
          <p:cNvSpPr/>
          <p:nvPr/>
        </p:nvSpPr>
        <p:spPr>
          <a:xfrm>
            <a:off x="457200" y="3657600"/>
            <a:ext cx="9144000" cy="1097280"/>
          </a:xfrm>
          <a:prstGeom prst="rect">
            <a:avLst/>
          </a:prstGeom>
          <a:noFill/>
          <a:ln/>
        </p:spPr>
        <p:txBody>
          <a:bodyPr wrap="square" rtlCol="0" anchor="ctr"/>
          <a:lstStyle/>
          <a:p>
            <a:pPr indent="0" marL="0">
              <a:buNone/>
            </a:pPr>
            <a:r>
              <a:rPr lang="en-US" sz="2200" dirty="0">
                <a:solidFill>
                  <a:srgbClr val="FFFFFF"/>
                </a:solidFill>
                <a:latin typeface="Arial" pitchFamily="34" charset="0"/>
                <a:ea typeface="Arial" pitchFamily="34" charset="-122"/>
                <a:cs typeface="Arial" pitchFamily="34" charset="-120"/>
              </a:rPr>
              <a:t>A campus held in public interest.</a:t>
            </a:r>
            <a:endParaRPr lang="en-US" sz="2200" dirty="0"/>
          </a:p>
          <a:p>
            <a:pPr indent="0" marL="0">
              <a:buNone/>
            </a:pPr>
            <a:r>
              <a:rPr lang="en-US" sz="2200" dirty="0">
                <a:solidFill>
                  <a:srgbClr val="FFFFFF"/>
                </a:solidFill>
                <a:latin typeface="Arial" pitchFamily="34" charset="0"/>
                <a:ea typeface="Arial" pitchFamily="34" charset="-122"/>
                <a:cs typeface="Arial" pitchFamily="34" charset="-120"/>
              </a:rPr>
              <a:t>For chefs. For rangers. For the next generation of Franschhoek.</a:t>
            </a:r>
            <a:endParaRPr lang="en-US" sz="2200" dirty="0"/>
          </a:p>
        </p:txBody>
      </p:sp>
      <p:sp>
        <p:nvSpPr>
          <p:cNvPr id="8" name="Text 5"/>
          <p:cNvSpPr/>
          <p:nvPr/>
        </p:nvSpPr>
        <p:spPr>
          <a:xfrm>
            <a:off x="457200" y="5943600"/>
            <a:ext cx="9144000" cy="365760"/>
          </a:xfrm>
          <a:prstGeom prst="rect">
            <a:avLst/>
          </a:prstGeom>
          <a:noFill/>
          <a:ln/>
        </p:spPr>
        <p:txBody>
          <a:bodyPr wrap="square" rtlCol="0" anchor="ctr"/>
          <a:lstStyle/>
          <a:p>
            <a:pPr indent="0" marL="0">
              <a:buNone/>
            </a:pPr>
            <a:r>
              <a:rPr lang="en-US" sz="1400" i="1" dirty="0">
                <a:solidFill>
                  <a:srgbClr val="FFFFFF"/>
                </a:solidFill>
                <a:latin typeface="Arial" pitchFamily="34" charset="0"/>
                <a:ea typeface="Arial" pitchFamily="34" charset="-122"/>
                <a:cs typeface="Arial" pitchFamily="34" charset="-120"/>
              </a:rPr>
              <a:t>Prepared for · Hein Koegelenberg</a:t>
            </a:r>
            <a:endParaRPr lang="en-US" sz="1400" dirty="0"/>
          </a:p>
        </p:txBody>
      </p:sp>
      <p:sp>
        <p:nvSpPr>
          <p:cNvPr id="9" name="Shape 6"/>
          <p:cNvSpPr/>
          <p:nvPr/>
        </p:nvSpPr>
        <p:spPr>
          <a:xfrm>
            <a:off x="0" y="6720840"/>
            <a:ext cx="2438339" cy="137160"/>
          </a:xfrm>
          <a:prstGeom prst="rect">
            <a:avLst/>
          </a:prstGeom>
          <a:solidFill>
            <a:srgbClr val="E5322D"/>
          </a:solidFill>
          <a:ln w="12700">
            <a:solidFill>
              <a:srgbClr val="E5322D"/>
            </a:solidFill>
            <a:prstDash val="solid"/>
          </a:ln>
        </p:spPr>
      </p:sp>
      <p:sp>
        <p:nvSpPr>
          <p:cNvPr id="10" name="Shape 7"/>
          <p:cNvSpPr/>
          <p:nvPr/>
        </p:nvSpPr>
        <p:spPr>
          <a:xfrm>
            <a:off x="2438339" y="6720840"/>
            <a:ext cx="2438339" cy="137160"/>
          </a:xfrm>
          <a:prstGeom prst="rect">
            <a:avLst/>
          </a:prstGeom>
          <a:solidFill>
            <a:srgbClr val="0A0A0A"/>
          </a:solidFill>
          <a:ln w="12700">
            <a:solidFill>
              <a:srgbClr val="0A0A0A"/>
            </a:solidFill>
            <a:prstDash val="solid"/>
          </a:ln>
        </p:spPr>
      </p:sp>
      <p:sp>
        <p:nvSpPr>
          <p:cNvPr id="11" name="Shape 8"/>
          <p:cNvSpPr/>
          <p:nvPr/>
        </p:nvSpPr>
        <p:spPr>
          <a:xfrm>
            <a:off x="4876678" y="6720840"/>
            <a:ext cx="2438339" cy="137160"/>
          </a:xfrm>
          <a:prstGeom prst="rect">
            <a:avLst/>
          </a:prstGeom>
          <a:solidFill>
            <a:srgbClr val="1E5BA8"/>
          </a:solidFill>
          <a:ln w="12700">
            <a:solidFill>
              <a:srgbClr val="1E5BA8"/>
            </a:solidFill>
            <a:prstDash val="solid"/>
          </a:ln>
        </p:spPr>
      </p:sp>
      <p:sp>
        <p:nvSpPr>
          <p:cNvPr id="12" name="Shape 9"/>
          <p:cNvSpPr/>
          <p:nvPr/>
        </p:nvSpPr>
        <p:spPr>
          <a:xfrm>
            <a:off x="7315017" y="6720840"/>
            <a:ext cx="2438339" cy="137160"/>
          </a:xfrm>
          <a:prstGeom prst="rect">
            <a:avLst/>
          </a:prstGeom>
          <a:solidFill>
            <a:srgbClr val="C9A24A"/>
          </a:solidFill>
          <a:ln w="12700">
            <a:solidFill>
              <a:srgbClr val="C9A24A"/>
            </a:solidFill>
            <a:prstDash val="solid"/>
          </a:ln>
        </p:spPr>
      </p:sp>
      <p:sp>
        <p:nvSpPr>
          <p:cNvPr id="13" name="Shape 10"/>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0A0A0A"/>
                </a:solidFill>
                <a:latin typeface="Arial" pitchFamily="34" charset="0"/>
                <a:ea typeface="Arial" pitchFamily="34" charset="-122"/>
                <a:cs typeface="Arial" pitchFamily="34" charset="-120"/>
              </a:rPr>
              <a:t>WE / GRO / YOU</a:t>
            </a:r>
            <a:endParaRPr lang="en-US" sz="1000" dirty="0"/>
          </a:p>
        </p:txBody>
      </p:sp>
      <p:sp>
        <p:nvSpPr>
          <p:cNvPr id="3" name="Text 1"/>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02 / 16</a:t>
            </a:r>
            <a:endParaRPr lang="en-US" sz="900" dirty="0"/>
          </a:p>
        </p:txBody>
      </p:sp>
      <p:sp>
        <p:nvSpPr>
          <p:cNvPr id="4" name="Text 2"/>
          <p:cNvSpPr/>
          <p:nvPr/>
        </p:nvSpPr>
        <p:spPr>
          <a:xfrm>
            <a:off x="457200" y="128016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ONE QUESTION</a:t>
            </a:r>
            <a:endParaRPr lang="en-US" sz="1200" dirty="0"/>
          </a:p>
        </p:txBody>
      </p:sp>
      <p:sp>
        <p:nvSpPr>
          <p:cNvPr id="5" name="Text 3"/>
          <p:cNvSpPr/>
          <p:nvPr/>
        </p:nvSpPr>
        <p:spPr>
          <a:xfrm>
            <a:off x="457200" y="1828800"/>
            <a:ext cx="10972800" cy="2377440"/>
          </a:xfrm>
          <a:prstGeom prst="rect">
            <a:avLst/>
          </a:prstGeom>
          <a:noFill/>
          <a:ln/>
        </p:spPr>
        <p:txBody>
          <a:bodyPr wrap="square" rtlCol="0" anchor="ctr"/>
          <a:lstStyle/>
          <a:p>
            <a:pPr indent="0" marL="0">
              <a:buNone/>
            </a:pPr>
            <a:r>
              <a:rPr lang="en-US" sz="5600" b="1" dirty="0">
                <a:solidFill>
                  <a:srgbClr val="0A0A0A"/>
                </a:solidFill>
                <a:latin typeface="Arial" pitchFamily="34" charset="0"/>
                <a:ea typeface="Arial" pitchFamily="34" charset="-122"/>
                <a:cs typeface="Arial" pitchFamily="34" charset="-120"/>
              </a:rPr>
              <a:t>What does Franschhoek leave</a:t>
            </a:r>
            <a:endParaRPr lang="en-US" sz="5600" dirty="0"/>
          </a:p>
          <a:p>
            <a:pPr indent="0" marL="0">
              <a:buNone/>
            </a:pPr>
            <a:r>
              <a:rPr lang="en-US" sz="5600" b="1" dirty="0">
                <a:solidFill>
                  <a:srgbClr val="0A0A0A"/>
                </a:solidFill>
                <a:latin typeface="Arial" pitchFamily="34" charset="0"/>
                <a:ea typeface="Arial" pitchFamily="34" charset="-122"/>
                <a:cs typeface="Arial" pitchFamily="34" charset="-120"/>
              </a:rPr>
              <a:t>to the next generation?</a:t>
            </a:r>
            <a:endParaRPr lang="en-US" sz="5600" dirty="0"/>
          </a:p>
        </p:txBody>
      </p:sp>
      <p:sp>
        <p:nvSpPr>
          <p:cNvPr id="6" name="Text 4"/>
          <p:cNvSpPr/>
          <p:nvPr/>
        </p:nvSpPr>
        <p:spPr>
          <a:xfrm>
            <a:off x="457200" y="4572000"/>
            <a:ext cx="10058400" cy="1645920"/>
          </a:xfrm>
          <a:prstGeom prst="rect">
            <a:avLst/>
          </a:prstGeom>
          <a:noFill/>
          <a:ln/>
        </p:spPr>
        <p:txBody>
          <a:bodyPr wrap="square" rtlCol="0" anchor="ctr"/>
          <a:lstStyle/>
          <a:p>
            <a:pPr indent="0" marL="0">
              <a:spcAft>
                <a:spcPts val="600"/>
              </a:spcAft>
              <a:buNone/>
            </a:pPr>
            <a:r>
              <a:rPr lang="en-US" sz="1600" dirty="0">
                <a:solidFill>
                  <a:srgbClr val="6E6E6E"/>
                </a:solidFill>
                <a:latin typeface="Arial" pitchFamily="34" charset="0"/>
                <a:ea typeface="Arial" pitchFamily="34" charset="-122"/>
                <a:cs typeface="Arial" pitchFamily="34" charset="-120"/>
              </a:rPr>
              <a:t>Wine, restaurants, beauty — and a quiet drift of valley youth out of the valley.</a:t>
            </a:r>
            <a:endParaRPr lang="en-US" sz="1600" dirty="0"/>
          </a:p>
          <a:p>
            <a:pPr indent="0" marL="0">
              <a:spcAft>
                <a:spcPts val="600"/>
              </a:spcAft>
              <a:buNone/>
            </a:pPr>
            <a:endParaRPr lang="en-US" sz="1600" dirty="0"/>
          </a:p>
          <a:p>
            <a:pPr indent="0" marL="0">
              <a:spcAft>
                <a:spcPts val="600"/>
              </a:spcAft>
              <a:buNone/>
            </a:pPr>
            <a:r>
              <a:rPr lang="en-US" sz="1600" dirty="0">
                <a:solidFill>
                  <a:srgbClr val="6E6E6E"/>
                </a:solidFill>
                <a:latin typeface="Arial" pitchFamily="34" charset="0"/>
                <a:ea typeface="Arial" pitchFamily="34" charset="-122"/>
                <a:cs typeface="Arial" pitchFamily="34" charset="-120"/>
              </a:rPr>
              <a:t>This brief proposes one institution that holds them here, trains them, and sends them out as professionals on the world stage. Chefs. Rangers. Founders. Carrying La Motte's lineage. Carrying InHarmonie's spirit.</a:t>
            </a:r>
            <a:endParaRPr lang="en-US" sz="1600" dirty="0"/>
          </a:p>
        </p:txBody>
      </p:sp>
      <p:sp>
        <p:nvSpPr>
          <p:cNvPr id="7" name="Shape 5"/>
          <p:cNvSpPr/>
          <p:nvPr/>
        </p:nvSpPr>
        <p:spPr>
          <a:xfrm>
            <a:off x="0" y="6720840"/>
            <a:ext cx="2438339" cy="137160"/>
          </a:xfrm>
          <a:prstGeom prst="rect">
            <a:avLst/>
          </a:prstGeom>
          <a:solidFill>
            <a:srgbClr val="E5322D"/>
          </a:solidFill>
          <a:ln w="12700">
            <a:solidFill>
              <a:srgbClr val="E5322D"/>
            </a:solidFill>
            <a:prstDash val="solid"/>
          </a:ln>
        </p:spPr>
      </p:sp>
      <p:sp>
        <p:nvSpPr>
          <p:cNvPr id="8" name="Shape 6"/>
          <p:cNvSpPr/>
          <p:nvPr/>
        </p:nvSpPr>
        <p:spPr>
          <a:xfrm>
            <a:off x="2438339" y="6720840"/>
            <a:ext cx="2438339" cy="137160"/>
          </a:xfrm>
          <a:prstGeom prst="rect">
            <a:avLst/>
          </a:prstGeom>
          <a:solidFill>
            <a:srgbClr val="0A0A0A"/>
          </a:solidFill>
          <a:ln w="12700">
            <a:solidFill>
              <a:srgbClr val="0A0A0A"/>
            </a:solidFill>
            <a:prstDash val="solid"/>
          </a:ln>
        </p:spPr>
      </p:sp>
      <p:sp>
        <p:nvSpPr>
          <p:cNvPr id="9" name="Shape 7"/>
          <p:cNvSpPr/>
          <p:nvPr/>
        </p:nvSpPr>
        <p:spPr>
          <a:xfrm>
            <a:off x="4876678" y="6720840"/>
            <a:ext cx="2438339" cy="137160"/>
          </a:xfrm>
          <a:prstGeom prst="rect">
            <a:avLst/>
          </a:prstGeom>
          <a:solidFill>
            <a:srgbClr val="1E5BA8"/>
          </a:solidFill>
          <a:ln w="12700">
            <a:solidFill>
              <a:srgbClr val="1E5BA8"/>
            </a:solidFill>
            <a:prstDash val="solid"/>
          </a:ln>
        </p:spPr>
      </p:sp>
      <p:sp>
        <p:nvSpPr>
          <p:cNvPr id="10" name="Shape 8"/>
          <p:cNvSpPr/>
          <p:nvPr/>
        </p:nvSpPr>
        <p:spPr>
          <a:xfrm>
            <a:off x="7315017" y="6720840"/>
            <a:ext cx="2438339" cy="137160"/>
          </a:xfrm>
          <a:prstGeom prst="rect">
            <a:avLst/>
          </a:prstGeom>
          <a:solidFill>
            <a:srgbClr val="C9A24A"/>
          </a:solidFill>
          <a:ln w="12700">
            <a:solidFill>
              <a:srgbClr val="C9A24A"/>
            </a:solidFill>
            <a:prstDash val="solid"/>
          </a:ln>
        </p:spPr>
      </p:sp>
      <p:sp>
        <p:nvSpPr>
          <p:cNvPr id="11" name="Shape 9"/>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0A0A0A"/>
                </a:solidFill>
                <a:latin typeface="Arial" pitchFamily="34" charset="0"/>
                <a:ea typeface="Arial" pitchFamily="34" charset="-122"/>
                <a:cs typeface="Arial" pitchFamily="34" charset="-120"/>
              </a:rPr>
              <a:t>WE / GRO / YOU</a:t>
            </a:r>
            <a:endParaRPr lang="en-US" sz="1000" dirty="0"/>
          </a:p>
        </p:txBody>
      </p:sp>
      <p:sp>
        <p:nvSpPr>
          <p:cNvPr id="3" name="Text 1"/>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03 / 16</a:t>
            </a:r>
            <a:endParaRPr lang="en-US" sz="900" dirty="0"/>
          </a:p>
        </p:txBody>
      </p:sp>
      <p:sp>
        <p:nvSpPr>
          <p:cNvPr id="4" name="Text 2"/>
          <p:cNvSpPr/>
          <p:nvPr/>
        </p:nvSpPr>
        <p:spPr>
          <a:xfrm>
            <a:off x="457200" y="73152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THREE SCALES · ONE MISSION</a:t>
            </a:r>
            <a:endParaRPr lang="en-US" sz="1200" dirty="0"/>
          </a:p>
        </p:txBody>
      </p:sp>
      <p:sp>
        <p:nvSpPr>
          <p:cNvPr id="5" name="Text 3"/>
          <p:cNvSpPr/>
          <p:nvPr/>
        </p:nvSpPr>
        <p:spPr>
          <a:xfrm>
            <a:off x="457200" y="1188720"/>
            <a:ext cx="10972800" cy="731520"/>
          </a:xfrm>
          <a:prstGeom prst="rect">
            <a:avLst/>
          </a:prstGeom>
          <a:noFill/>
          <a:ln/>
        </p:spPr>
        <p:txBody>
          <a:bodyPr wrap="square" rtlCol="0" anchor="ctr"/>
          <a:lstStyle/>
          <a:p>
            <a:pPr indent="0" marL="0">
              <a:buNone/>
            </a:pPr>
            <a:r>
              <a:rPr lang="en-US" sz="3600" b="1" dirty="0">
                <a:solidFill>
                  <a:srgbClr val="0A0A0A"/>
                </a:solidFill>
                <a:latin typeface="Arial" pitchFamily="34" charset="0"/>
                <a:ea typeface="Arial" pitchFamily="34" charset="-122"/>
                <a:cs typeface="Arial" pitchFamily="34" charset="-120"/>
              </a:rPr>
              <a:t>You already do this. We can scale it.</a:t>
            </a:r>
            <a:endParaRPr lang="en-US" sz="3600" dirty="0"/>
          </a:p>
        </p:txBody>
      </p:sp>
      <p:sp>
        <p:nvSpPr>
          <p:cNvPr id="6" name="Shape 4"/>
          <p:cNvSpPr/>
          <p:nvPr/>
        </p:nvSpPr>
        <p:spPr>
          <a:xfrm>
            <a:off x="380848" y="2468880"/>
            <a:ext cx="3657600" cy="3657600"/>
          </a:xfrm>
          <a:prstGeom prst="rect">
            <a:avLst/>
          </a:prstGeom>
          <a:solidFill>
            <a:srgbClr val="FFFFFF"/>
          </a:solidFill>
          <a:ln w="12700">
            <a:solidFill>
              <a:srgbClr val="E5E5E0"/>
            </a:solidFill>
            <a:prstDash val="solid"/>
          </a:ln>
        </p:spPr>
      </p:sp>
      <p:sp>
        <p:nvSpPr>
          <p:cNvPr id="7" name="Shape 5"/>
          <p:cNvSpPr/>
          <p:nvPr/>
        </p:nvSpPr>
        <p:spPr>
          <a:xfrm>
            <a:off x="380848" y="2468880"/>
            <a:ext cx="3657600" cy="109728"/>
          </a:xfrm>
          <a:prstGeom prst="rect">
            <a:avLst/>
          </a:prstGeom>
          <a:solidFill>
            <a:srgbClr val="C9A24A"/>
          </a:solidFill>
          <a:ln w="12700">
            <a:solidFill>
              <a:srgbClr val="C9A24A"/>
            </a:solidFill>
            <a:prstDash val="solid"/>
          </a:ln>
        </p:spPr>
      </p:sp>
      <p:sp>
        <p:nvSpPr>
          <p:cNvPr id="8" name="Text 6"/>
          <p:cNvSpPr/>
          <p:nvPr/>
        </p:nvSpPr>
        <p:spPr>
          <a:xfrm>
            <a:off x="655168" y="2697480"/>
            <a:ext cx="3108960" cy="274320"/>
          </a:xfrm>
          <a:prstGeom prst="rect">
            <a:avLst/>
          </a:prstGeom>
          <a:noFill/>
          <a:ln/>
        </p:spPr>
        <p:txBody>
          <a:bodyPr wrap="square" rtlCol="0" anchor="ctr"/>
          <a:lstStyle/>
          <a:p>
            <a:pPr indent="0" marL="0">
              <a:buNone/>
            </a:pPr>
            <a:r>
              <a:rPr lang="en-US" sz="1000" b="1" spc="400" kern="0" dirty="0">
                <a:solidFill>
                  <a:srgbClr val="C9A24A"/>
                </a:solidFill>
                <a:latin typeface="Arial" pitchFamily="34" charset="0"/>
                <a:ea typeface="Arial" pitchFamily="34" charset="-122"/>
                <a:cs typeface="Arial" pitchFamily="34" charset="-120"/>
              </a:rPr>
              <a:t>01 · The estate</a:t>
            </a:r>
            <a:endParaRPr lang="en-US" sz="1000" dirty="0"/>
          </a:p>
        </p:txBody>
      </p:sp>
      <p:sp>
        <p:nvSpPr>
          <p:cNvPr id="9" name="Text 7"/>
          <p:cNvSpPr/>
          <p:nvPr/>
        </p:nvSpPr>
        <p:spPr>
          <a:xfrm>
            <a:off x="655168" y="3017520"/>
            <a:ext cx="3108960" cy="640080"/>
          </a:xfrm>
          <a:prstGeom prst="rect">
            <a:avLst/>
          </a:prstGeom>
          <a:noFill/>
          <a:ln/>
        </p:spPr>
        <p:txBody>
          <a:bodyPr wrap="square" rtlCol="0" anchor="ctr"/>
          <a:lstStyle/>
          <a:p>
            <a:pPr indent="0" marL="0">
              <a:buNone/>
            </a:pPr>
            <a:r>
              <a:rPr lang="en-US" sz="2600" b="1" dirty="0">
                <a:solidFill>
                  <a:srgbClr val="0A0A0A"/>
                </a:solidFill>
                <a:latin typeface="Arial" pitchFamily="34" charset="0"/>
                <a:ea typeface="Arial" pitchFamily="34" charset="-122"/>
                <a:cs typeface="Arial" pitchFamily="34" charset="-120"/>
              </a:rPr>
              <a:t>La Motte</a:t>
            </a:r>
            <a:endParaRPr lang="en-US" sz="2600" dirty="0"/>
          </a:p>
        </p:txBody>
      </p:sp>
      <p:sp>
        <p:nvSpPr>
          <p:cNvPr id="10" name="Text 8"/>
          <p:cNvSpPr/>
          <p:nvPr/>
        </p:nvSpPr>
        <p:spPr>
          <a:xfrm>
            <a:off x="655168" y="3749040"/>
            <a:ext cx="3108960" cy="2194560"/>
          </a:xfrm>
          <a:prstGeom prst="rect">
            <a:avLst/>
          </a:prstGeom>
          <a:noFill/>
          <a:ln/>
        </p:spPr>
        <p:txBody>
          <a:bodyPr wrap="square" rtlCol="0" anchor="ctr"/>
          <a:lstStyle/>
          <a:p>
            <a:pPr indent="0" marL="0">
              <a:buNone/>
            </a:pPr>
            <a:r>
              <a:rPr lang="en-US" sz="1300" dirty="0">
                <a:solidFill>
                  <a:srgbClr val="6E6E6E"/>
                </a:solidFill>
                <a:latin typeface="Arial" pitchFamily="34" charset="0"/>
                <a:ea typeface="Arial" pitchFamily="34" charset="-122"/>
                <a:cs typeface="Arial" pitchFamily="34" charset="-120"/>
              </a:rPr>
              <a:t>Three centuries of French heritage. Wine, music, art, healthcare, education. The valley's reference point for excellence.</a:t>
            </a:r>
            <a:endParaRPr lang="en-US" sz="1300" dirty="0"/>
          </a:p>
        </p:txBody>
      </p:sp>
      <p:sp>
        <p:nvSpPr>
          <p:cNvPr id="11" name="Shape 9"/>
          <p:cNvSpPr/>
          <p:nvPr/>
        </p:nvSpPr>
        <p:spPr>
          <a:xfrm>
            <a:off x="4267048" y="2468880"/>
            <a:ext cx="3657600" cy="3657600"/>
          </a:xfrm>
          <a:prstGeom prst="rect">
            <a:avLst/>
          </a:prstGeom>
          <a:solidFill>
            <a:srgbClr val="FFFFFF"/>
          </a:solidFill>
          <a:ln w="12700">
            <a:solidFill>
              <a:srgbClr val="E5E5E0"/>
            </a:solidFill>
            <a:prstDash val="solid"/>
          </a:ln>
        </p:spPr>
      </p:sp>
      <p:sp>
        <p:nvSpPr>
          <p:cNvPr id="12" name="Shape 10"/>
          <p:cNvSpPr/>
          <p:nvPr/>
        </p:nvSpPr>
        <p:spPr>
          <a:xfrm>
            <a:off x="4267048" y="2468880"/>
            <a:ext cx="3657600" cy="109728"/>
          </a:xfrm>
          <a:prstGeom prst="rect">
            <a:avLst/>
          </a:prstGeom>
          <a:solidFill>
            <a:srgbClr val="1E5BA8"/>
          </a:solidFill>
          <a:ln w="12700">
            <a:solidFill>
              <a:srgbClr val="1E5BA8"/>
            </a:solidFill>
            <a:prstDash val="solid"/>
          </a:ln>
        </p:spPr>
      </p:sp>
      <p:sp>
        <p:nvSpPr>
          <p:cNvPr id="13" name="Text 11"/>
          <p:cNvSpPr/>
          <p:nvPr/>
        </p:nvSpPr>
        <p:spPr>
          <a:xfrm>
            <a:off x="4541368" y="2697480"/>
            <a:ext cx="3108960" cy="274320"/>
          </a:xfrm>
          <a:prstGeom prst="rect">
            <a:avLst/>
          </a:prstGeom>
          <a:noFill/>
          <a:ln/>
        </p:spPr>
        <p:txBody>
          <a:bodyPr wrap="square" rtlCol="0" anchor="ctr"/>
          <a:lstStyle/>
          <a:p>
            <a:pPr indent="0" marL="0">
              <a:buNone/>
            </a:pPr>
            <a:r>
              <a:rPr lang="en-US" sz="1000" b="1" spc="400" kern="0" dirty="0">
                <a:solidFill>
                  <a:srgbClr val="1E5BA8"/>
                </a:solidFill>
                <a:latin typeface="Arial" pitchFamily="34" charset="0"/>
                <a:ea typeface="Arial" pitchFamily="34" charset="-122"/>
                <a:cs typeface="Arial" pitchFamily="34" charset="-120"/>
              </a:rPr>
              <a:t>02 · The community</a:t>
            </a:r>
            <a:endParaRPr lang="en-US" sz="1000" dirty="0"/>
          </a:p>
        </p:txBody>
      </p:sp>
      <p:sp>
        <p:nvSpPr>
          <p:cNvPr id="14" name="Text 12"/>
          <p:cNvSpPr/>
          <p:nvPr/>
        </p:nvSpPr>
        <p:spPr>
          <a:xfrm>
            <a:off x="4541368" y="3017520"/>
            <a:ext cx="3108960" cy="640080"/>
          </a:xfrm>
          <a:prstGeom prst="rect">
            <a:avLst/>
          </a:prstGeom>
          <a:noFill/>
          <a:ln/>
        </p:spPr>
        <p:txBody>
          <a:bodyPr wrap="square" rtlCol="0" anchor="ctr"/>
          <a:lstStyle/>
          <a:p>
            <a:pPr indent="0" marL="0">
              <a:buNone/>
            </a:pPr>
            <a:r>
              <a:rPr lang="en-US" sz="2600" b="1" dirty="0">
                <a:solidFill>
                  <a:srgbClr val="0A0A0A"/>
                </a:solidFill>
                <a:latin typeface="Arial" pitchFamily="34" charset="0"/>
                <a:ea typeface="Arial" pitchFamily="34" charset="-122"/>
                <a:cs typeface="Arial" pitchFamily="34" charset="-120"/>
              </a:rPr>
              <a:t>InHarmonie</a:t>
            </a:r>
            <a:endParaRPr lang="en-US" sz="2600" dirty="0"/>
          </a:p>
        </p:txBody>
      </p:sp>
      <p:sp>
        <p:nvSpPr>
          <p:cNvPr id="15" name="Text 13"/>
          <p:cNvSpPr/>
          <p:nvPr/>
        </p:nvSpPr>
        <p:spPr>
          <a:xfrm>
            <a:off x="4541368" y="3749040"/>
            <a:ext cx="3108960" cy="2194560"/>
          </a:xfrm>
          <a:prstGeom prst="rect">
            <a:avLst/>
          </a:prstGeom>
          <a:noFill/>
          <a:ln/>
        </p:spPr>
        <p:txBody>
          <a:bodyPr wrap="square" rtlCol="0" anchor="ctr"/>
          <a:lstStyle/>
          <a:p>
            <a:pPr indent="0" marL="0">
              <a:buNone/>
            </a:pPr>
            <a:r>
              <a:rPr lang="en-US" sz="1300" dirty="0">
                <a:solidFill>
                  <a:srgbClr val="6E6E6E"/>
                </a:solidFill>
                <a:latin typeface="Arial" pitchFamily="34" charset="0"/>
                <a:ea typeface="Arial" pitchFamily="34" charset="-122"/>
                <a:cs typeface="Arial" pitchFamily="34" charset="-120"/>
              </a:rPr>
              <a:t>Music, mentorship and youth development inside the valley. Proof the next generation responds when the platform exists.</a:t>
            </a:r>
            <a:endParaRPr lang="en-US" sz="1300" dirty="0"/>
          </a:p>
        </p:txBody>
      </p:sp>
      <p:sp>
        <p:nvSpPr>
          <p:cNvPr id="16" name="Shape 14"/>
          <p:cNvSpPr/>
          <p:nvPr/>
        </p:nvSpPr>
        <p:spPr>
          <a:xfrm>
            <a:off x="8153248" y="2468880"/>
            <a:ext cx="3657600" cy="3657600"/>
          </a:xfrm>
          <a:prstGeom prst="rect">
            <a:avLst/>
          </a:prstGeom>
          <a:solidFill>
            <a:srgbClr val="FFFFFF"/>
          </a:solidFill>
          <a:ln w="12700">
            <a:solidFill>
              <a:srgbClr val="E5E5E0"/>
            </a:solidFill>
            <a:prstDash val="solid"/>
          </a:ln>
        </p:spPr>
      </p:sp>
      <p:sp>
        <p:nvSpPr>
          <p:cNvPr id="17" name="Shape 15"/>
          <p:cNvSpPr/>
          <p:nvPr/>
        </p:nvSpPr>
        <p:spPr>
          <a:xfrm>
            <a:off x="8153248" y="2468880"/>
            <a:ext cx="3657600" cy="109728"/>
          </a:xfrm>
          <a:prstGeom prst="rect">
            <a:avLst/>
          </a:prstGeom>
          <a:solidFill>
            <a:srgbClr val="E5322D"/>
          </a:solidFill>
          <a:ln w="12700">
            <a:solidFill>
              <a:srgbClr val="E5322D"/>
            </a:solidFill>
            <a:prstDash val="solid"/>
          </a:ln>
        </p:spPr>
      </p:sp>
      <p:sp>
        <p:nvSpPr>
          <p:cNvPr id="18" name="Text 16"/>
          <p:cNvSpPr/>
          <p:nvPr/>
        </p:nvSpPr>
        <p:spPr>
          <a:xfrm>
            <a:off x="8427568" y="2697480"/>
            <a:ext cx="3108960" cy="274320"/>
          </a:xfrm>
          <a:prstGeom prst="rect">
            <a:avLst/>
          </a:prstGeom>
          <a:noFill/>
          <a:ln/>
        </p:spPr>
        <p:txBody>
          <a:bodyPr wrap="square" rtlCol="0" anchor="ctr"/>
          <a:lstStyle/>
          <a:p>
            <a:pPr indent="0" marL="0">
              <a:buNone/>
            </a:pPr>
            <a:r>
              <a:rPr lang="en-US" sz="1000" b="1" spc="400" kern="0" dirty="0">
                <a:solidFill>
                  <a:srgbClr val="E5322D"/>
                </a:solidFill>
                <a:latin typeface="Arial" pitchFamily="34" charset="0"/>
                <a:ea typeface="Arial" pitchFamily="34" charset="-122"/>
                <a:cs typeface="Arial" pitchFamily="34" charset="-120"/>
              </a:rPr>
              <a:t>03 · The institution</a:t>
            </a:r>
            <a:endParaRPr lang="en-US" sz="1000" dirty="0"/>
          </a:p>
        </p:txBody>
      </p:sp>
      <p:sp>
        <p:nvSpPr>
          <p:cNvPr id="19" name="Text 17"/>
          <p:cNvSpPr/>
          <p:nvPr/>
        </p:nvSpPr>
        <p:spPr>
          <a:xfrm>
            <a:off x="8427568" y="3017520"/>
            <a:ext cx="3108960" cy="640080"/>
          </a:xfrm>
          <a:prstGeom prst="rect">
            <a:avLst/>
          </a:prstGeom>
          <a:noFill/>
          <a:ln/>
        </p:spPr>
        <p:txBody>
          <a:bodyPr wrap="square" rtlCol="0" anchor="ctr"/>
          <a:lstStyle/>
          <a:p>
            <a:pPr indent="0" marL="0">
              <a:buNone/>
            </a:pPr>
            <a:r>
              <a:rPr lang="en-US" sz="2600" b="1" dirty="0">
                <a:solidFill>
                  <a:srgbClr val="0A0A0A"/>
                </a:solidFill>
                <a:latin typeface="Arial" pitchFamily="34" charset="0"/>
                <a:ea typeface="Arial" pitchFamily="34" charset="-122"/>
                <a:cs typeface="Arial" pitchFamily="34" charset="-120"/>
              </a:rPr>
              <a:t>WeGroYou Campus</a:t>
            </a:r>
            <a:endParaRPr lang="en-US" sz="2600" dirty="0"/>
          </a:p>
        </p:txBody>
      </p:sp>
      <p:sp>
        <p:nvSpPr>
          <p:cNvPr id="20" name="Text 18"/>
          <p:cNvSpPr/>
          <p:nvPr/>
        </p:nvSpPr>
        <p:spPr>
          <a:xfrm>
            <a:off x="8427568" y="3749040"/>
            <a:ext cx="3108960" cy="2194560"/>
          </a:xfrm>
          <a:prstGeom prst="rect">
            <a:avLst/>
          </a:prstGeom>
          <a:noFill/>
          <a:ln/>
        </p:spPr>
        <p:txBody>
          <a:bodyPr wrap="square" rtlCol="0" anchor="ctr"/>
          <a:lstStyle/>
          <a:p>
            <a:pPr indent="0" marL="0">
              <a:buNone/>
            </a:pPr>
            <a:r>
              <a:rPr lang="en-US" sz="1300" dirty="0">
                <a:solidFill>
                  <a:srgbClr val="6E6E6E"/>
                </a:solidFill>
                <a:latin typeface="Arial" pitchFamily="34" charset="0"/>
                <a:ea typeface="Arial" pitchFamily="34" charset="-122"/>
                <a:cs typeface="Arial" pitchFamily="34" charset="-120"/>
              </a:rPr>
              <a:t>A permanent campus. Takes chefs, rangers, athletes and founders from the valley and shapes them for the world stage.</a:t>
            </a:r>
            <a:endParaRPr lang="en-US" sz="1300" dirty="0"/>
          </a:p>
        </p:txBody>
      </p:sp>
      <p:sp>
        <p:nvSpPr>
          <p:cNvPr id="21" name="Shape 19"/>
          <p:cNvSpPr/>
          <p:nvPr/>
        </p:nvSpPr>
        <p:spPr>
          <a:xfrm>
            <a:off x="0" y="6720840"/>
            <a:ext cx="2438339" cy="137160"/>
          </a:xfrm>
          <a:prstGeom prst="rect">
            <a:avLst/>
          </a:prstGeom>
          <a:solidFill>
            <a:srgbClr val="E5322D"/>
          </a:solidFill>
          <a:ln w="12700">
            <a:solidFill>
              <a:srgbClr val="E5322D"/>
            </a:solidFill>
            <a:prstDash val="solid"/>
          </a:ln>
        </p:spPr>
      </p:sp>
      <p:sp>
        <p:nvSpPr>
          <p:cNvPr id="22" name="Shape 20"/>
          <p:cNvSpPr/>
          <p:nvPr/>
        </p:nvSpPr>
        <p:spPr>
          <a:xfrm>
            <a:off x="2438339" y="6720840"/>
            <a:ext cx="2438339" cy="137160"/>
          </a:xfrm>
          <a:prstGeom prst="rect">
            <a:avLst/>
          </a:prstGeom>
          <a:solidFill>
            <a:srgbClr val="0A0A0A"/>
          </a:solidFill>
          <a:ln w="12700">
            <a:solidFill>
              <a:srgbClr val="0A0A0A"/>
            </a:solidFill>
            <a:prstDash val="solid"/>
          </a:ln>
        </p:spPr>
      </p:sp>
      <p:sp>
        <p:nvSpPr>
          <p:cNvPr id="23" name="Shape 21"/>
          <p:cNvSpPr/>
          <p:nvPr/>
        </p:nvSpPr>
        <p:spPr>
          <a:xfrm>
            <a:off x="4876678" y="6720840"/>
            <a:ext cx="2438339" cy="137160"/>
          </a:xfrm>
          <a:prstGeom prst="rect">
            <a:avLst/>
          </a:prstGeom>
          <a:solidFill>
            <a:srgbClr val="1E5BA8"/>
          </a:solidFill>
          <a:ln w="12700">
            <a:solidFill>
              <a:srgbClr val="1E5BA8"/>
            </a:solidFill>
            <a:prstDash val="solid"/>
          </a:ln>
        </p:spPr>
      </p:sp>
      <p:sp>
        <p:nvSpPr>
          <p:cNvPr id="24" name="Shape 22"/>
          <p:cNvSpPr/>
          <p:nvPr/>
        </p:nvSpPr>
        <p:spPr>
          <a:xfrm>
            <a:off x="7315017" y="6720840"/>
            <a:ext cx="2438339" cy="137160"/>
          </a:xfrm>
          <a:prstGeom prst="rect">
            <a:avLst/>
          </a:prstGeom>
          <a:solidFill>
            <a:srgbClr val="C9A24A"/>
          </a:solidFill>
          <a:ln w="12700">
            <a:solidFill>
              <a:srgbClr val="C9A24A"/>
            </a:solidFill>
            <a:prstDash val="solid"/>
          </a:ln>
        </p:spPr>
      </p:sp>
      <p:sp>
        <p:nvSpPr>
          <p:cNvPr id="25" name="Shape 23"/>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0A0A0A"/>
                </a:solidFill>
                <a:latin typeface="Arial" pitchFamily="34" charset="0"/>
                <a:ea typeface="Arial" pitchFamily="34" charset="-122"/>
                <a:cs typeface="Arial" pitchFamily="34" charset="-120"/>
              </a:rPr>
              <a:t>WE / GRO / YOU</a:t>
            </a:r>
            <a:endParaRPr lang="en-US" sz="1000" dirty="0"/>
          </a:p>
        </p:txBody>
      </p:sp>
      <p:sp>
        <p:nvSpPr>
          <p:cNvPr id="3" name="Text 1"/>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04 / 16</a:t>
            </a:r>
            <a:endParaRPr lang="en-US" sz="900" dirty="0"/>
          </a:p>
        </p:txBody>
      </p:sp>
      <p:pic>
        <p:nvPicPr>
          <p:cNvPr id="4" name="Image 0" descr="preencoded.png">    </p:cNvPr>
          <p:cNvPicPr>
            <a:picLocks noChangeAspect="1"/>
          </p:cNvPicPr>
          <p:nvPr/>
        </p:nvPicPr>
        <p:blipFill>
          <a:blip r:embed="rId1"/>
          <a:srcRect l="0" r="0" t="0" b="0"/>
          <a:stretch/>
        </p:blipFill>
        <p:spPr>
          <a:xfrm>
            <a:off x="6217920" y="731520"/>
            <a:ext cx="5486400" cy="5394960"/>
          </a:xfrm>
          <a:prstGeom prst="rect">
            <a:avLst/>
          </a:prstGeom>
        </p:spPr>
      </p:pic>
      <p:sp>
        <p:nvSpPr>
          <p:cNvPr id="5" name="Text 2"/>
          <p:cNvSpPr/>
          <p:nvPr/>
        </p:nvSpPr>
        <p:spPr>
          <a:xfrm>
            <a:off x="457200" y="822960"/>
            <a:ext cx="54864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THE CAMPUS</a:t>
            </a:r>
            <a:endParaRPr lang="en-US" sz="1200" dirty="0"/>
          </a:p>
        </p:txBody>
      </p:sp>
      <p:sp>
        <p:nvSpPr>
          <p:cNvPr id="6" name="Text 3"/>
          <p:cNvSpPr/>
          <p:nvPr/>
        </p:nvSpPr>
        <p:spPr>
          <a:xfrm>
            <a:off x="457200" y="1280160"/>
            <a:ext cx="5486400" cy="1463040"/>
          </a:xfrm>
          <a:prstGeom prst="rect">
            <a:avLst/>
          </a:prstGeom>
          <a:noFill/>
          <a:ln/>
        </p:spPr>
        <p:txBody>
          <a:bodyPr wrap="square" rtlCol="0" anchor="ctr"/>
          <a:lstStyle/>
          <a:p>
            <a:pPr indent="0" marL="0">
              <a:buNone/>
            </a:pPr>
            <a:r>
              <a:rPr lang="en-US" sz="4200" b="1" dirty="0">
                <a:solidFill>
                  <a:srgbClr val="0A0A0A"/>
                </a:solidFill>
                <a:latin typeface="Arial" pitchFamily="34" charset="0"/>
                <a:ea typeface="Arial" pitchFamily="34" charset="-122"/>
                <a:cs typeface="Arial" pitchFamily="34" charset="-120"/>
              </a:rPr>
              <a:t>15 Union Street.</a:t>
            </a:r>
            <a:endParaRPr lang="en-US" sz="4200" dirty="0"/>
          </a:p>
          <a:p>
            <a:pPr indent="0" marL="0">
              <a:buNone/>
            </a:pPr>
            <a:r>
              <a:rPr lang="en-US" sz="4200" b="1" dirty="0">
                <a:solidFill>
                  <a:srgbClr val="0A0A0A"/>
                </a:solidFill>
                <a:latin typeface="Arial" pitchFamily="34" charset="0"/>
                <a:ea typeface="Arial" pitchFamily="34" charset="-122"/>
                <a:cs typeface="Arial" pitchFamily="34" charset="-120"/>
              </a:rPr>
              <a:t>AD 1907.</a:t>
            </a:r>
            <a:endParaRPr lang="en-US" sz="4200" dirty="0"/>
          </a:p>
        </p:txBody>
      </p:sp>
      <p:sp>
        <p:nvSpPr>
          <p:cNvPr id="7" name="Text 4"/>
          <p:cNvSpPr/>
          <p:nvPr/>
        </p:nvSpPr>
        <p:spPr>
          <a:xfrm>
            <a:off x="457200" y="3017520"/>
            <a:ext cx="5486400" cy="1097280"/>
          </a:xfrm>
          <a:prstGeom prst="rect">
            <a:avLst/>
          </a:prstGeom>
          <a:noFill/>
          <a:ln/>
        </p:spPr>
        <p:txBody>
          <a:bodyPr wrap="square" rtlCol="0" anchor="ctr"/>
          <a:lstStyle/>
          <a:p>
            <a:pPr indent="0" marL="0">
              <a:buNone/>
            </a:pPr>
            <a:r>
              <a:rPr lang="en-US" sz="1400" dirty="0">
                <a:solidFill>
                  <a:srgbClr val="6E6E6E"/>
                </a:solidFill>
                <a:latin typeface="Arial" pitchFamily="34" charset="0"/>
                <a:ea typeface="Arial" pitchFamily="34" charset="-122"/>
                <a:cs typeface="Arial" pitchFamily="34" charset="-120"/>
              </a:rPr>
              <a:t>A heritage building inside the village. Currently leased by Train Camp (Pty Ltd, Wim Fourie). On day one of this brief, that lease ceases to be private property.</a:t>
            </a:r>
            <a:endParaRPr lang="en-US" sz="1400" dirty="0"/>
          </a:p>
        </p:txBody>
      </p:sp>
      <p:sp>
        <p:nvSpPr>
          <p:cNvPr id="8" name="Text 5"/>
          <p:cNvSpPr/>
          <p:nvPr/>
        </p:nvSpPr>
        <p:spPr>
          <a:xfrm>
            <a:off x="457200" y="4297680"/>
            <a:ext cx="5486400" cy="1828800"/>
          </a:xfrm>
          <a:prstGeom prst="rect">
            <a:avLst/>
          </a:prstGeom>
          <a:noFill/>
          <a:ln/>
        </p:spPr>
        <p:txBody>
          <a:bodyPr wrap="square" rtlCol="0" anchor="ctr"/>
          <a:lstStyle/>
          <a:p>
            <a:pPr indent="0" marL="0">
              <a:spcAft>
                <a:spcPts val="800"/>
              </a:spcAft>
              <a:buNone/>
            </a:pPr>
            <a:r>
              <a:rPr lang="en-US" sz="1300" b="1" dirty="0">
                <a:solidFill>
                  <a:srgbClr val="0A0A0A"/>
                </a:solidFill>
                <a:latin typeface="Arial" pitchFamily="34" charset="0"/>
                <a:ea typeface="Arial" pitchFamily="34" charset="-122"/>
                <a:cs typeface="Arial" pitchFamily="34" charset="-120"/>
              </a:rPr>
              <a:t>→ Lease cedes to a WeGroYou NPC + Co-op
</a:t>
            </a:r>
            <a:pPr indent="0" marL="0">
              <a:spcAft>
                <a:spcPts val="800"/>
              </a:spcAft>
              <a:buNone/>
            </a:pPr>
            <a:r>
              <a:rPr lang="en-US" sz="1300" dirty="0">
                <a:solidFill>
                  <a:srgbClr val="0A0A0A"/>
                </a:solidFill>
                <a:latin typeface="Arial" pitchFamily="34" charset="0"/>
                <a:ea typeface="Arial" pitchFamily="34" charset="-122"/>
                <a:cs typeface="Arial" pitchFamily="34" charset="-120"/>
              </a:rPr>
              <a:t>→ Hospitality / chef / ranger academies on site
</a:t>
            </a:r>
            <a:pPr indent="0" marL="0">
              <a:spcAft>
                <a:spcPts val="800"/>
              </a:spcAft>
              <a:buNone/>
            </a:pPr>
            <a:r>
              <a:rPr lang="en-US" sz="1300" dirty="0">
                <a:solidFill>
                  <a:srgbClr val="0A0A0A"/>
                </a:solidFill>
                <a:latin typeface="Arial" pitchFamily="34" charset="0"/>
                <a:ea typeface="Arial" pitchFamily="34" charset="-122"/>
                <a:cs typeface="Arial" pitchFamily="34" charset="-120"/>
              </a:rPr>
              <a:t>→ Hotel + co-working + school + ventures under one roof
</a:t>
            </a:r>
            <a:pPr indent="0" marL="0">
              <a:spcAft>
                <a:spcPts val="800"/>
              </a:spcAft>
              <a:buNone/>
            </a:pPr>
            <a:r>
              <a:rPr lang="en-US" sz="1300" dirty="0">
                <a:solidFill>
                  <a:srgbClr val="0A0A0A"/>
                </a:solidFill>
                <a:latin typeface="Arial" pitchFamily="34" charset="0"/>
                <a:ea typeface="Arial" pitchFamily="34" charset="-122"/>
                <a:cs typeface="Arial" pitchFamily="34" charset="-120"/>
              </a:rPr>
              <a:t>→ The village pours back into the campus and back out
</a:t>
            </a:r>
            <a:endParaRPr lang="en-US" sz="1300" dirty="0"/>
          </a:p>
        </p:txBody>
      </p:sp>
      <p:sp>
        <p:nvSpPr>
          <p:cNvPr id="9" name="Shape 6"/>
          <p:cNvSpPr/>
          <p:nvPr/>
        </p:nvSpPr>
        <p:spPr>
          <a:xfrm>
            <a:off x="0" y="6720840"/>
            <a:ext cx="2438339" cy="137160"/>
          </a:xfrm>
          <a:prstGeom prst="rect">
            <a:avLst/>
          </a:prstGeom>
          <a:solidFill>
            <a:srgbClr val="E5322D"/>
          </a:solidFill>
          <a:ln w="12700">
            <a:solidFill>
              <a:srgbClr val="E5322D"/>
            </a:solidFill>
            <a:prstDash val="solid"/>
          </a:ln>
        </p:spPr>
      </p:sp>
      <p:sp>
        <p:nvSpPr>
          <p:cNvPr id="10" name="Shape 7"/>
          <p:cNvSpPr/>
          <p:nvPr/>
        </p:nvSpPr>
        <p:spPr>
          <a:xfrm>
            <a:off x="2438339" y="6720840"/>
            <a:ext cx="2438339" cy="137160"/>
          </a:xfrm>
          <a:prstGeom prst="rect">
            <a:avLst/>
          </a:prstGeom>
          <a:solidFill>
            <a:srgbClr val="0A0A0A"/>
          </a:solidFill>
          <a:ln w="12700">
            <a:solidFill>
              <a:srgbClr val="0A0A0A"/>
            </a:solidFill>
            <a:prstDash val="solid"/>
          </a:ln>
        </p:spPr>
      </p:sp>
      <p:sp>
        <p:nvSpPr>
          <p:cNvPr id="11" name="Shape 8"/>
          <p:cNvSpPr/>
          <p:nvPr/>
        </p:nvSpPr>
        <p:spPr>
          <a:xfrm>
            <a:off x="4876678" y="6720840"/>
            <a:ext cx="2438339" cy="137160"/>
          </a:xfrm>
          <a:prstGeom prst="rect">
            <a:avLst/>
          </a:prstGeom>
          <a:solidFill>
            <a:srgbClr val="1E5BA8"/>
          </a:solidFill>
          <a:ln w="12700">
            <a:solidFill>
              <a:srgbClr val="1E5BA8"/>
            </a:solidFill>
            <a:prstDash val="solid"/>
          </a:ln>
        </p:spPr>
      </p:sp>
      <p:sp>
        <p:nvSpPr>
          <p:cNvPr id="12" name="Shape 9"/>
          <p:cNvSpPr/>
          <p:nvPr/>
        </p:nvSpPr>
        <p:spPr>
          <a:xfrm>
            <a:off x="7315017" y="6720840"/>
            <a:ext cx="2438339" cy="137160"/>
          </a:xfrm>
          <a:prstGeom prst="rect">
            <a:avLst/>
          </a:prstGeom>
          <a:solidFill>
            <a:srgbClr val="C9A24A"/>
          </a:solidFill>
          <a:ln w="12700">
            <a:solidFill>
              <a:srgbClr val="C9A24A"/>
            </a:solidFill>
            <a:prstDash val="solid"/>
          </a:ln>
        </p:spPr>
      </p:sp>
      <p:sp>
        <p:nvSpPr>
          <p:cNvPr id="13" name="Shape 10"/>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A0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A0A0A">
              <a:alpha val="50000"/>
            </a:srgbClr>
          </a:solidFill>
          <a:ln w="12700">
            <a:solidFill>
              <a:srgbClr val="0A0A0A">
                <a:alpha val="0"/>
              </a:srgbClr>
            </a:solidFill>
            <a:prstDash val="solid"/>
          </a:ln>
        </p:spPr>
      </p:sp>
      <p:sp>
        <p:nvSpPr>
          <p:cNvPr id="4" name="Text 1"/>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FFFFFF"/>
                </a:solidFill>
                <a:latin typeface="Arial" pitchFamily="34" charset="0"/>
                <a:ea typeface="Arial" pitchFamily="34" charset="-122"/>
                <a:cs typeface="Arial" pitchFamily="34" charset="-120"/>
              </a:rPr>
              <a:t>WE / GRO / YOU</a:t>
            </a:r>
            <a:endParaRPr lang="en-US" sz="1000" dirty="0"/>
          </a:p>
        </p:txBody>
      </p:sp>
      <p:sp>
        <p:nvSpPr>
          <p:cNvPr id="5" name="Text 2"/>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05 / 16</a:t>
            </a:r>
            <a:endParaRPr lang="en-US" sz="900" dirty="0"/>
          </a:p>
        </p:txBody>
      </p:sp>
      <p:sp>
        <p:nvSpPr>
          <p:cNvPr id="6" name="Text 3"/>
          <p:cNvSpPr/>
          <p:nvPr/>
        </p:nvSpPr>
        <p:spPr>
          <a:xfrm>
            <a:off x="457200" y="228600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CHAPTER ONE · CHEFS</a:t>
            </a:r>
            <a:endParaRPr lang="en-US" sz="1200" dirty="0"/>
          </a:p>
        </p:txBody>
      </p:sp>
      <p:sp>
        <p:nvSpPr>
          <p:cNvPr id="7" name="Text 4"/>
          <p:cNvSpPr/>
          <p:nvPr/>
        </p:nvSpPr>
        <p:spPr>
          <a:xfrm>
            <a:off x="457200" y="2743200"/>
            <a:ext cx="10972800" cy="2194560"/>
          </a:xfrm>
          <a:prstGeom prst="rect">
            <a:avLst/>
          </a:prstGeom>
          <a:noFill/>
          <a:ln/>
        </p:spPr>
        <p:txBody>
          <a:bodyPr wrap="square" rtlCol="0" anchor="ctr"/>
          <a:lstStyle/>
          <a:p>
            <a:pPr indent="0" marL="0">
              <a:buNone/>
            </a:pPr>
            <a:r>
              <a:rPr lang="en-US" sz="6000" b="1" dirty="0">
                <a:solidFill>
                  <a:srgbClr val="FFFFFF"/>
                </a:solidFill>
                <a:latin typeface="Arial" pitchFamily="34" charset="0"/>
                <a:ea typeface="Arial" pitchFamily="34" charset="-122"/>
                <a:cs typeface="Arial" pitchFamily="34" charset="-120"/>
              </a:rPr>
              <a:t>The Franschhoek</a:t>
            </a:r>
            <a:endParaRPr lang="en-US" sz="6000" dirty="0"/>
          </a:p>
          <a:p>
            <a:pPr indent="0" marL="0">
              <a:buNone/>
            </a:pPr>
            <a:r>
              <a:rPr lang="en-US" sz="6000" b="1" dirty="0">
                <a:solidFill>
                  <a:srgbClr val="FFFFFF"/>
                </a:solidFill>
                <a:latin typeface="Arial" pitchFamily="34" charset="0"/>
                <a:ea typeface="Arial" pitchFamily="34" charset="-122"/>
                <a:cs typeface="Arial" pitchFamily="34" charset="-120"/>
              </a:rPr>
              <a:t>Hospitality Academy.</a:t>
            </a:r>
            <a:endParaRPr lang="en-US" sz="6000" dirty="0"/>
          </a:p>
        </p:txBody>
      </p:sp>
      <p:sp>
        <p:nvSpPr>
          <p:cNvPr id="8" name="Text 5"/>
          <p:cNvSpPr/>
          <p:nvPr/>
        </p:nvSpPr>
        <p:spPr>
          <a:xfrm>
            <a:off x="457200" y="5120640"/>
            <a:ext cx="10058400" cy="914400"/>
          </a:xfrm>
          <a:prstGeom prst="rect">
            <a:avLst/>
          </a:prstGeom>
          <a:noFill/>
          <a:ln/>
        </p:spPr>
        <p:txBody>
          <a:bodyPr wrap="square" rtlCol="0" anchor="ctr"/>
          <a:lstStyle/>
          <a:p>
            <a:pPr indent="0" marL="0">
              <a:buNone/>
            </a:pPr>
            <a:r>
              <a:rPr lang="en-US" sz="1800" dirty="0">
                <a:solidFill>
                  <a:srgbClr val="FFFFFF"/>
                </a:solidFill>
                <a:latin typeface="Arial" pitchFamily="34" charset="0"/>
                <a:ea typeface="Arial" pitchFamily="34" charset="-122"/>
                <a:cs typeface="Arial" pitchFamily="34" charset="-120"/>
              </a:rPr>
              <a:t>Where valley youth become professional chefs — and carry La Motte's lineage into every kitchen they touch.</a:t>
            </a:r>
            <a:endParaRPr lang="en-US" sz="1800" dirty="0"/>
          </a:p>
        </p:txBody>
      </p:sp>
      <p:sp>
        <p:nvSpPr>
          <p:cNvPr id="9" name="Shape 6"/>
          <p:cNvSpPr/>
          <p:nvPr/>
        </p:nvSpPr>
        <p:spPr>
          <a:xfrm>
            <a:off x="0" y="6720840"/>
            <a:ext cx="2438339" cy="137160"/>
          </a:xfrm>
          <a:prstGeom prst="rect">
            <a:avLst/>
          </a:prstGeom>
          <a:solidFill>
            <a:srgbClr val="E5322D"/>
          </a:solidFill>
          <a:ln w="12700">
            <a:solidFill>
              <a:srgbClr val="E5322D"/>
            </a:solidFill>
            <a:prstDash val="solid"/>
          </a:ln>
        </p:spPr>
      </p:sp>
      <p:sp>
        <p:nvSpPr>
          <p:cNvPr id="10" name="Shape 7"/>
          <p:cNvSpPr/>
          <p:nvPr/>
        </p:nvSpPr>
        <p:spPr>
          <a:xfrm>
            <a:off x="2438339" y="6720840"/>
            <a:ext cx="2438339" cy="137160"/>
          </a:xfrm>
          <a:prstGeom prst="rect">
            <a:avLst/>
          </a:prstGeom>
          <a:solidFill>
            <a:srgbClr val="0A0A0A"/>
          </a:solidFill>
          <a:ln w="12700">
            <a:solidFill>
              <a:srgbClr val="0A0A0A"/>
            </a:solidFill>
            <a:prstDash val="solid"/>
          </a:ln>
        </p:spPr>
      </p:sp>
      <p:sp>
        <p:nvSpPr>
          <p:cNvPr id="11" name="Shape 8"/>
          <p:cNvSpPr/>
          <p:nvPr/>
        </p:nvSpPr>
        <p:spPr>
          <a:xfrm>
            <a:off x="4876678" y="6720840"/>
            <a:ext cx="2438339" cy="137160"/>
          </a:xfrm>
          <a:prstGeom prst="rect">
            <a:avLst/>
          </a:prstGeom>
          <a:solidFill>
            <a:srgbClr val="1E5BA8"/>
          </a:solidFill>
          <a:ln w="12700">
            <a:solidFill>
              <a:srgbClr val="1E5BA8"/>
            </a:solidFill>
            <a:prstDash val="solid"/>
          </a:ln>
        </p:spPr>
      </p:sp>
      <p:sp>
        <p:nvSpPr>
          <p:cNvPr id="12" name="Shape 9"/>
          <p:cNvSpPr/>
          <p:nvPr/>
        </p:nvSpPr>
        <p:spPr>
          <a:xfrm>
            <a:off x="7315017" y="6720840"/>
            <a:ext cx="2438339" cy="137160"/>
          </a:xfrm>
          <a:prstGeom prst="rect">
            <a:avLst/>
          </a:prstGeom>
          <a:solidFill>
            <a:srgbClr val="C9A24A"/>
          </a:solidFill>
          <a:ln w="12700">
            <a:solidFill>
              <a:srgbClr val="C9A24A"/>
            </a:solidFill>
            <a:prstDash val="solid"/>
          </a:ln>
        </p:spPr>
      </p:sp>
      <p:sp>
        <p:nvSpPr>
          <p:cNvPr id="13" name="Shape 10"/>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0A0A0A"/>
                </a:solidFill>
                <a:latin typeface="Arial" pitchFamily="34" charset="0"/>
                <a:ea typeface="Arial" pitchFamily="34" charset="-122"/>
                <a:cs typeface="Arial" pitchFamily="34" charset="-120"/>
              </a:rPr>
              <a:t>WE / GRO / YOU</a:t>
            </a:r>
            <a:endParaRPr lang="en-US" sz="1000" dirty="0"/>
          </a:p>
        </p:txBody>
      </p:sp>
      <p:sp>
        <p:nvSpPr>
          <p:cNvPr id="3" name="Text 1"/>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06 / 16</a:t>
            </a:r>
            <a:endParaRPr lang="en-US" sz="900" dirty="0"/>
          </a:p>
        </p:txBody>
      </p:sp>
      <p:sp>
        <p:nvSpPr>
          <p:cNvPr id="4" name="Text 2"/>
          <p:cNvSpPr/>
          <p:nvPr/>
        </p:nvSpPr>
        <p:spPr>
          <a:xfrm>
            <a:off x="457200" y="82296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THE CHEF PROGRAMME</a:t>
            </a:r>
            <a:endParaRPr lang="en-US" sz="1200" dirty="0"/>
          </a:p>
        </p:txBody>
      </p:sp>
      <p:sp>
        <p:nvSpPr>
          <p:cNvPr id="5" name="Text 3"/>
          <p:cNvSpPr/>
          <p:nvPr/>
        </p:nvSpPr>
        <p:spPr>
          <a:xfrm>
            <a:off x="457200" y="1280160"/>
            <a:ext cx="10972800" cy="640080"/>
          </a:xfrm>
          <a:prstGeom prst="rect">
            <a:avLst/>
          </a:prstGeom>
          <a:noFill/>
          <a:ln/>
        </p:spPr>
        <p:txBody>
          <a:bodyPr wrap="square" rtlCol="0" anchor="ctr"/>
          <a:lstStyle/>
          <a:p>
            <a:pPr indent="0" marL="0">
              <a:buNone/>
            </a:pPr>
            <a:r>
              <a:rPr lang="en-US" sz="3200" b="1" dirty="0">
                <a:solidFill>
                  <a:srgbClr val="0A0A0A"/>
                </a:solidFill>
                <a:latin typeface="Arial" pitchFamily="34" charset="0"/>
                <a:ea typeface="Arial" pitchFamily="34" charset="-122"/>
                <a:cs typeface="Arial" pitchFamily="34" charset="-120"/>
              </a:rPr>
              <a:t>Curriculum, kitchen, and a lineage.</a:t>
            </a:r>
            <a:endParaRPr lang="en-US" sz="3200" dirty="0"/>
          </a:p>
        </p:txBody>
      </p:sp>
      <p:sp>
        <p:nvSpPr>
          <p:cNvPr id="6" name="Text 4"/>
          <p:cNvSpPr/>
          <p:nvPr/>
        </p:nvSpPr>
        <p:spPr>
          <a:xfrm>
            <a:off x="457200" y="2194560"/>
            <a:ext cx="5303520" cy="4114800"/>
          </a:xfrm>
          <a:prstGeom prst="rect">
            <a:avLst/>
          </a:prstGeom>
          <a:noFill/>
          <a:ln/>
        </p:spPr>
        <p:txBody>
          <a:bodyPr wrap="square" rtlCol="0" anchor="ctr"/>
          <a:lstStyle/>
          <a:p>
            <a:pPr indent="0" marL="0">
              <a:spcAft>
                <a:spcPts val="400"/>
              </a:spcAft>
              <a:buNone/>
            </a:pPr>
            <a:r>
              <a:rPr lang="en-US" sz="1100" b="1" spc="400" kern="0" dirty="0">
                <a:solidFill>
                  <a:srgbClr val="E5322D"/>
                </a:solidFill>
                <a:latin typeface="Arial" pitchFamily="34" charset="0"/>
                <a:ea typeface="Arial" pitchFamily="34" charset="-122"/>
                <a:cs typeface="Arial" pitchFamily="34" charset="-120"/>
              </a:rPr>
              <a:t>Pipeline
</a:t>
            </a:r>
            <a:pPr indent="0" marL="0">
              <a:spcAft>
                <a:spcPts val="400"/>
              </a:spcAft>
              <a:buNone/>
            </a:pPr>
            <a:r>
              <a:rPr lang="en-US" sz="1300" dirty="0">
                <a:solidFill>
                  <a:srgbClr val="6E6E6E"/>
                </a:solidFill>
                <a:latin typeface="Arial" pitchFamily="34" charset="0"/>
                <a:ea typeface="Arial" pitchFamily="34" charset="-122"/>
                <a:cs typeface="Arial" pitchFamily="34" charset="-120"/>
              </a:rPr>
              <a:t>Valley youth · WeGroYou Basic School cohort · open intake from Western Cape schools.
</a:t>
            </a:r>
            <a:pPr indent="0" marL="0">
              <a:spcAft>
                <a:spcPts val="400"/>
              </a:spcAft>
              <a:buNone/>
            </a:pPr>
            <a:r>
              <a:rPr lang="en-US" sz="1100" b="1" spc="400" kern="0" dirty="0">
                <a:solidFill>
                  <a:srgbClr val="E5322D"/>
                </a:solidFill>
                <a:latin typeface="Arial" pitchFamily="34" charset="0"/>
                <a:ea typeface="Arial" pitchFamily="34" charset="-122"/>
                <a:cs typeface="Arial" pitchFamily="34" charset="-120"/>
              </a:rPr>
              <a:t>Curriculum
</a:t>
            </a:r>
            <a:pPr indent="0" marL="0">
              <a:spcAft>
                <a:spcPts val="400"/>
              </a:spcAft>
              <a:buNone/>
            </a:pPr>
            <a:r>
              <a:rPr lang="en-US" sz="1300" dirty="0">
                <a:solidFill>
                  <a:srgbClr val="6E6E6E"/>
                </a:solidFill>
                <a:latin typeface="Arial" pitchFamily="34" charset="0"/>
                <a:ea typeface="Arial" pitchFamily="34" charset="-122"/>
                <a:cs typeface="Arial" pitchFamily="34" charset="-120"/>
              </a:rPr>
              <a:t>Classical foundations · South African terroir · wine pairing taught with La Motte · stages in the valley's restaurants.
</a:t>
            </a:r>
            <a:pPr indent="0" marL="0">
              <a:spcAft>
                <a:spcPts val="400"/>
              </a:spcAft>
              <a:buNone/>
            </a:pPr>
            <a:r>
              <a:rPr lang="en-US" sz="1100" b="1" spc="400" kern="0" dirty="0">
                <a:solidFill>
                  <a:srgbClr val="E5322D"/>
                </a:solidFill>
                <a:latin typeface="Arial" pitchFamily="34" charset="0"/>
                <a:ea typeface="Arial" pitchFamily="34" charset="-122"/>
                <a:cs typeface="Arial" pitchFamily="34" charset="-120"/>
              </a:rPr>
              <a:t>Outcome
</a:t>
            </a:r>
            <a:pPr indent="0" marL="0">
              <a:spcAft>
                <a:spcPts val="400"/>
              </a:spcAft>
              <a:buNone/>
            </a:pPr>
            <a:r>
              <a:rPr lang="en-US" sz="1300" dirty="0">
                <a:solidFill>
                  <a:srgbClr val="6E6E6E"/>
                </a:solidFill>
                <a:latin typeface="Arial" pitchFamily="34" charset="0"/>
                <a:ea typeface="Arial" pitchFamily="34" charset="-122"/>
                <a:cs typeface="Arial" pitchFamily="34" charset="-120"/>
              </a:rPr>
              <a:t>Professional chefs employable from Franschhoek to London. Annual La Motte × WeGroYou showcase on campus.</a:t>
            </a:r>
            <a:endParaRPr lang="en-US" sz="1100" dirty="0"/>
          </a:p>
        </p:txBody>
      </p:sp>
      <p:pic>
        <p:nvPicPr>
          <p:cNvPr id="7" name="Image 0" descr="preencoded.png">    </p:cNvPr>
          <p:cNvPicPr>
            <a:picLocks noChangeAspect="1"/>
          </p:cNvPicPr>
          <p:nvPr/>
        </p:nvPicPr>
        <p:blipFill>
          <a:blip r:embed="rId1"/>
          <a:srcRect l="0" r="0" t="0" b="0"/>
          <a:stretch/>
        </p:blipFill>
        <p:spPr>
          <a:xfrm>
            <a:off x="6217920" y="2194560"/>
            <a:ext cx="5486400" cy="2560320"/>
          </a:xfrm>
          <a:prstGeom prst="rect">
            <a:avLst/>
          </a:prstGeom>
        </p:spPr>
      </p:pic>
      <p:pic>
        <p:nvPicPr>
          <p:cNvPr id="8" name="Image 1" descr="preencoded.png">    </p:cNvPr>
          <p:cNvPicPr>
            <a:picLocks noChangeAspect="1"/>
          </p:cNvPicPr>
          <p:nvPr/>
        </p:nvPicPr>
        <p:blipFill>
          <a:blip r:embed="rId2"/>
          <a:srcRect l="0" r="0" t="0" b="0"/>
          <a:stretch/>
        </p:blipFill>
        <p:spPr>
          <a:xfrm>
            <a:off x="6217920" y="4846320"/>
            <a:ext cx="2651760" cy="1554480"/>
          </a:xfrm>
          <a:prstGeom prst="rect">
            <a:avLst/>
          </a:prstGeom>
        </p:spPr>
      </p:pic>
      <p:pic>
        <p:nvPicPr>
          <p:cNvPr id="9" name="Image 2" descr="preencoded.png">    </p:cNvPr>
          <p:cNvPicPr>
            <a:picLocks noChangeAspect="1"/>
          </p:cNvPicPr>
          <p:nvPr/>
        </p:nvPicPr>
        <p:blipFill>
          <a:blip r:embed="rId3"/>
          <a:srcRect l="0" r="0" t="0" b="0"/>
          <a:stretch/>
        </p:blipFill>
        <p:spPr>
          <a:xfrm>
            <a:off x="9006840" y="4846320"/>
            <a:ext cx="2697480" cy="1554480"/>
          </a:xfrm>
          <a:prstGeom prst="rect">
            <a:avLst/>
          </a:prstGeom>
        </p:spPr>
      </p:pic>
      <p:sp>
        <p:nvSpPr>
          <p:cNvPr id="10" name="Shape 5"/>
          <p:cNvSpPr/>
          <p:nvPr/>
        </p:nvSpPr>
        <p:spPr>
          <a:xfrm>
            <a:off x="0" y="6720840"/>
            <a:ext cx="2438339" cy="137160"/>
          </a:xfrm>
          <a:prstGeom prst="rect">
            <a:avLst/>
          </a:prstGeom>
          <a:solidFill>
            <a:srgbClr val="E5322D"/>
          </a:solidFill>
          <a:ln w="12700">
            <a:solidFill>
              <a:srgbClr val="E5322D"/>
            </a:solidFill>
            <a:prstDash val="solid"/>
          </a:ln>
        </p:spPr>
      </p:sp>
      <p:sp>
        <p:nvSpPr>
          <p:cNvPr id="11" name="Shape 6"/>
          <p:cNvSpPr/>
          <p:nvPr/>
        </p:nvSpPr>
        <p:spPr>
          <a:xfrm>
            <a:off x="2438339" y="6720840"/>
            <a:ext cx="2438339" cy="137160"/>
          </a:xfrm>
          <a:prstGeom prst="rect">
            <a:avLst/>
          </a:prstGeom>
          <a:solidFill>
            <a:srgbClr val="0A0A0A"/>
          </a:solidFill>
          <a:ln w="12700">
            <a:solidFill>
              <a:srgbClr val="0A0A0A"/>
            </a:solidFill>
            <a:prstDash val="solid"/>
          </a:ln>
        </p:spPr>
      </p:sp>
      <p:sp>
        <p:nvSpPr>
          <p:cNvPr id="12" name="Shape 7"/>
          <p:cNvSpPr/>
          <p:nvPr/>
        </p:nvSpPr>
        <p:spPr>
          <a:xfrm>
            <a:off x="4876678" y="6720840"/>
            <a:ext cx="2438339" cy="137160"/>
          </a:xfrm>
          <a:prstGeom prst="rect">
            <a:avLst/>
          </a:prstGeom>
          <a:solidFill>
            <a:srgbClr val="1E5BA8"/>
          </a:solidFill>
          <a:ln w="12700">
            <a:solidFill>
              <a:srgbClr val="1E5BA8"/>
            </a:solidFill>
            <a:prstDash val="solid"/>
          </a:ln>
        </p:spPr>
      </p:sp>
      <p:sp>
        <p:nvSpPr>
          <p:cNvPr id="13" name="Shape 8"/>
          <p:cNvSpPr/>
          <p:nvPr/>
        </p:nvSpPr>
        <p:spPr>
          <a:xfrm>
            <a:off x="7315017" y="6720840"/>
            <a:ext cx="2438339" cy="137160"/>
          </a:xfrm>
          <a:prstGeom prst="rect">
            <a:avLst/>
          </a:prstGeom>
          <a:solidFill>
            <a:srgbClr val="C9A24A"/>
          </a:solidFill>
          <a:ln w="12700">
            <a:solidFill>
              <a:srgbClr val="C9A24A"/>
            </a:solidFill>
            <a:prstDash val="solid"/>
          </a:ln>
        </p:spPr>
      </p:sp>
      <p:sp>
        <p:nvSpPr>
          <p:cNvPr id="14" name="Shape 9"/>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A0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A0A0A">
              <a:alpha val="55000"/>
            </a:srgbClr>
          </a:solidFill>
          <a:ln w="12700">
            <a:solidFill>
              <a:srgbClr val="0A0A0A">
                <a:alpha val="0"/>
              </a:srgbClr>
            </a:solidFill>
            <a:prstDash val="solid"/>
          </a:ln>
        </p:spPr>
      </p:sp>
      <p:sp>
        <p:nvSpPr>
          <p:cNvPr id="4" name="Text 1"/>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FFFFFF"/>
                </a:solidFill>
                <a:latin typeface="Arial" pitchFamily="34" charset="0"/>
                <a:ea typeface="Arial" pitchFamily="34" charset="-122"/>
                <a:cs typeface="Arial" pitchFamily="34" charset="-120"/>
              </a:rPr>
              <a:t>WE / GRO / YOU</a:t>
            </a:r>
            <a:endParaRPr lang="en-US" sz="1000" dirty="0"/>
          </a:p>
        </p:txBody>
      </p:sp>
      <p:sp>
        <p:nvSpPr>
          <p:cNvPr id="5" name="Text 2"/>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07 / 16</a:t>
            </a:r>
            <a:endParaRPr lang="en-US" sz="900" dirty="0"/>
          </a:p>
        </p:txBody>
      </p:sp>
      <p:sp>
        <p:nvSpPr>
          <p:cNvPr id="6" name="Text 3"/>
          <p:cNvSpPr/>
          <p:nvPr/>
        </p:nvSpPr>
        <p:spPr>
          <a:xfrm>
            <a:off x="457200" y="228600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CHAPTER TWO · RANGERS</a:t>
            </a:r>
            <a:endParaRPr lang="en-US" sz="1200" dirty="0"/>
          </a:p>
        </p:txBody>
      </p:sp>
      <p:sp>
        <p:nvSpPr>
          <p:cNvPr id="7" name="Text 4"/>
          <p:cNvSpPr/>
          <p:nvPr/>
        </p:nvSpPr>
        <p:spPr>
          <a:xfrm>
            <a:off x="457200" y="2743200"/>
            <a:ext cx="10972800" cy="2194560"/>
          </a:xfrm>
          <a:prstGeom prst="rect">
            <a:avLst/>
          </a:prstGeom>
          <a:noFill/>
          <a:ln/>
        </p:spPr>
        <p:txBody>
          <a:bodyPr wrap="square" rtlCol="0" anchor="ctr"/>
          <a:lstStyle/>
          <a:p>
            <a:pPr indent="0" marL="0">
              <a:buNone/>
            </a:pPr>
            <a:r>
              <a:rPr lang="en-US" sz="6000" b="1" dirty="0">
                <a:solidFill>
                  <a:srgbClr val="FFFFFF"/>
                </a:solidFill>
                <a:latin typeface="Arial" pitchFamily="34" charset="0"/>
                <a:ea typeface="Arial" pitchFamily="34" charset="-122"/>
                <a:cs typeface="Arial" pitchFamily="34" charset="-120"/>
              </a:rPr>
              <a:t>Conservation</a:t>
            </a:r>
            <a:endParaRPr lang="en-US" sz="6000" dirty="0"/>
          </a:p>
          <a:p>
            <a:pPr indent="0" marL="0">
              <a:buNone/>
            </a:pPr>
            <a:r>
              <a:rPr lang="en-US" sz="6000" b="1" dirty="0">
                <a:solidFill>
                  <a:srgbClr val="FFFFFF"/>
                </a:solidFill>
                <a:latin typeface="Arial" pitchFamily="34" charset="0"/>
                <a:ea typeface="Arial" pitchFamily="34" charset="-122"/>
                <a:cs typeface="Arial" pitchFamily="34" charset="-120"/>
              </a:rPr>
              <a:t>as a career.</a:t>
            </a:r>
            <a:endParaRPr lang="en-US" sz="6000" dirty="0"/>
          </a:p>
        </p:txBody>
      </p:sp>
      <p:sp>
        <p:nvSpPr>
          <p:cNvPr id="8" name="Text 5"/>
          <p:cNvSpPr/>
          <p:nvPr/>
        </p:nvSpPr>
        <p:spPr>
          <a:xfrm>
            <a:off x="457200" y="5120640"/>
            <a:ext cx="10058400" cy="914400"/>
          </a:xfrm>
          <a:prstGeom prst="rect">
            <a:avLst/>
          </a:prstGeom>
          <a:noFill/>
          <a:ln/>
        </p:spPr>
        <p:txBody>
          <a:bodyPr wrap="square" rtlCol="0" anchor="ctr"/>
          <a:lstStyle/>
          <a:p>
            <a:pPr indent="0" marL="0">
              <a:buNone/>
            </a:pPr>
            <a:r>
              <a:rPr lang="en-US" sz="1800" dirty="0">
                <a:solidFill>
                  <a:srgbClr val="FFFFFF"/>
                </a:solidFill>
                <a:latin typeface="Arial" pitchFamily="34" charset="0"/>
                <a:ea typeface="Arial" pitchFamily="34" charset="-122"/>
                <a:cs typeface="Arial" pitchFamily="34" charset="-120"/>
              </a:rPr>
              <a:t>Where the valley's love of land becomes a profession — and a national network.</a:t>
            </a:r>
            <a:endParaRPr lang="en-US" sz="1800" dirty="0"/>
          </a:p>
        </p:txBody>
      </p:sp>
      <p:sp>
        <p:nvSpPr>
          <p:cNvPr id="9" name="Shape 6"/>
          <p:cNvSpPr/>
          <p:nvPr/>
        </p:nvSpPr>
        <p:spPr>
          <a:xfrm>
            <a:off x="0" y="6720840"/>
            <a:ext cx="2438339" cy="137160"/>
          </a:xfrm>
          <a:prstGeom prst="rect">
            <a:avLst/>
          </a:prstGeom>
          <a:solidFill>
            <a:srgbClr val="E5322D"/>
          </a:solidFill>
          <a:ln w="12700">
            <a:solidFill>
              <a:srgbClr val="E5322D"/>
            </a:solidFill>
            <a:prstDash val="solid"/>
          </a:ln>
        </p:spPr>
      </p:sp>
      <p:sp>
        <p:nvSpPr>
          <p:cNvPr id="10" name="Shape 7"/>
          <p:cNvSpPr/>
          <p:nvPr/>
        </p:nvSpPr>
        <p:spPr>
          <a:xfrm>
            <a:off x="2438339" y="6720840"/>
            <a:ext cx="2438339" cy="137160"/>
          </a:xfrm>
          <a:prstGeom prst="rect">
            <a:avLst/>
          </a:prstGeom>
          <a:solidFill>
            <a:srgbClr val="0A0A0A"/>
          </a:solidFill>
          <a:ln w="12700">
            <a:solidFill>
              <a:srgbClr val="0A0A0A"/>
            </a:solidFill>
            <a:prstDash val="solid"/>
          </a:ln>
        </p:spPr>
      </p:sp>
      <p:sp>
        <p:nvSpPr>
          <p:cNvPr id="11" name="Shape 8"/>
          <p:cNvSpPr/>
          <p:nvPr/>
        </p:nvSpPr>
        <p:spPr>
          <a:xfrm>
            <a:off x="4876678" y="6720840"/>
            <a:ext cx="2438339" cy="137160"/>
          </a:xfrm>
          <a:prstGeom prst="rect">
            <a:avLst/>
          </a:prstGeom>
          <a:solidFill>
            <a:srgbClr val="1E5BA8"/>
          </a:solidFill>
          <a:ln w="12700">
            <a:solidFill>
              <a:srgbClr val="1E5BA8"/>
            </a:solidFill>
            <a:prstDash val="solid"/>
          </a:ln>
        </p:spPr>
      </p:sp>
      <p:sp>
        <p:nvSpPr>
          <p:cNvPr id="12" name="Shape 9"/>
          <p:cNvSpPr/>
          <p:nvPr/>
        </p:nvSpPr>
        <p:spPr>
          <a:xfrm>
            <a:off x="7315017" y="6720840"/>
            <a:ext cx="2438339" cy="137160"/>
          </a:xfrm>
          <a:prstGeom prst="rect">
            <a:avLst/>
          </a:prstGeom>
          <a:solidFill>
            <a:srgbClr val="C9A24A"/>
          </a:solidFill>
          <a:ln w="12700">
            <a:solidFill>
              <a:srgbClr val="C9A24A"/>
            </a:solidFill>
            <a:prstDash val="solid"/>
          </a:ln>
        </p:spPr>
      </p:sp>
      <p:sp>
        <p:nvSpPr>
          <p:cNvPr id="13" name="Shape 10"/>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0A0A0A"/>
                </a:solidFill>
                <a:latin typeface="Arial" pitchFamily="34" charset="0"/>
                <a:ea typeface="Arial" pitchFamily="34" charset="-122"/>
                <a:cs typeface="Arial" pitchFamily="34" charset="-120"/>
              </a:rPr>
              <a:t>WE / GRO / YOU</a:t>
            </a:r>
            <a:endParaRPr lang="en-US" sz="1000" dirty="0"/>
          </a:p>
        </p:txBody>
      </p:sp>
      <p:sp>
        <p:nvSpPr>
          <p:cNvPr id="3" name="Text 1"/>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08 / 16</a:t>
            </a:r>
            <a:endParaRPr lang="en-US" sz="900" dirty="0"/>
          </a:p>
        </p:txBody>
      </p:sp>
      <p:sp>
        <p:nvSpPr>
          <p:cNvPr id="4" name="Text 2"/>
          <p:cNvSpPr/>
          <p:nvPr/>
        </p:nvSpPr>
        <p:spPr>
          <a:xfrm>
            <a:off x="457200" y="82296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THE RANGER PROGRAMME</a:t>
            </a:r>
            <a:endParaRPr lang="en-US" sz="1200" dirty="0"/>
          </a:p>
        </p:txBody>
      </p:sp>
      <p:sp>
        <p:nvSpPr>
          <p:cNvPr id="5" name="Text 3"/>
          <p:cNvSpPr/>
          <p:nvPr/>
        </p:nvSpPr>
        <p:spPr>
          <a:xfrm>
            <a:off x="457200" y="1280160"/>
            <a:ext cx="10972800" cy="640080"/>
          </a:xfrm>
          <a:prstGeom prst="rect">
            <a:avLst/>
          </a:prstGeom>
          <a:noFill/>
          <a:ln/>
        </p:spPr>
        <p:txBody>
          <a:bodyPr wrap="square" rtlCol="0" anchor="ctr"/>
          <a:lstStyle/>
          <a:p>
            <a:pPr indent="0" marL="0">
              <a:buNone/>
            </a:pPr>
            <a:r>
              <a:rPr lang="en-US" sz="3000" b="1" dirty="0">
                <a:solidFill>
                  <a:srgbClr val="0A0A0A"/>
                </a:solidFill>
                <a:latin typeface="Arial" pitchFamily="34" charset="0"/>
                <a:ea typeface="Arial" pitchFamily="34" charset="-122"/>
                <a:cs typeface="Arial" pitchFamily="34" charset="-120"/>
              </a:rPr>
              <a:t>FGASA pathways. Real reserves. Real jobs.</a:t>
            </a:r>
            <a:endParaRPr lang="en-US" sz="3000" dirty="0"/>
          </a:p>
        </p:txBody>
      </p:sp>
      <p:pic>
        <p:nvPicPr>
          <p:cNvPr id="6" name="Image 0" descr="preencoded.png">    </p:cNvPr>
          <p:cNvPicPr>
            <a:picLocks noChangeAspect="1"/>
          </p:cNvPicPr>
          <p:nvPr/>
        </p:nvPicPr>
        <p:blipFill>
          <a:blip r:embed="rId1"/>
          <a:srcRect l="0" r="0" t="0" b="0"/>
          <a:stretch/>
        </p:blipFill>
        <p:spPr>
          <a:xfrm>
            <a:off x="457200" y="2194560"/>
            <a:ext cx="5486400" cy="2560320"/>
          </a:xfrm>
          <a:prstGeom prst="rect">
            <a:avLst/>
          </a:prstGeom>
        </p:spPr>
      </p:pic>
      <p:pic>
        <p:nvPicPr>
          <p:cNvPr id="7" name="Image 1" descr="preencoded.png">    </p:cNvPr>
          <p:cNvPicPr>
            <a:picLocks noChangeAspect="1"/>
          </p:cNvPicPr>
          <p:nvPr/>
        </p:nvPicPr>
        <p:blipFill>
          <a:blip r:embed="rId2"/>
          <a:srcRect l="0" r="0" t="0" b="0"/>
          <a:stretch/>
        </p:blipFill>
        <p:spPr>
          <a:xfrm>
            <a:off x="457200" y="4846320"/>
            <a:ext cx="2651760" cy="1554480"/>
          </a:xfrm>
          <a:prstGeom prst="rect">
            <a:avLst/>
          </a:prstGeom>
        </p:spPr>
      </p:pic>
      <p:pic>
        <p:nvPicPr>
          <p:cNvPr id="8" name="Image 2" descr="preencoded.png">    </p:cNvPr>
          <p:cNvPicPr>
            <a:picLocks noChangeAspect="1"/>
          </p:cNvPicPr>
          <p:nvPr/>
        </p:nvPicPr>
        <p:blipFill>
          <a:blip r:embed="rId3"/>
          <a:srcRect l="0" r="0" t="0" b="0"/>
          <a:stretch/>
        </p:blipFill>
        <p:spPr>
          <a:xfrm>
            <a:off x="3246120" y="4846320"/>
            <a:ext cx="2697480" cy="1554480"/>
          </a:xfrm>
          <a:prstGeom prst="rect">
            <a:avLst/>
          </a:prstGeom>
        </p:spPr>
      </p:pic>
      <p:sp>
        <p:nvSpPr>
          <p:cNvPr id="9" name="Text 4"/>
          <p:cNvSpPr/>
          <p:nvPr/>
        </p:nvSpPr>
        <p:spPr>
          <a:xfrm>
            <a:off x="6217920" y="2194560"/>
            <a:ext cx="5486400" cy="4114800"/>
          </a:xfrm>
          <a:prstGeom prst="rect">
            <a:avLst/>
          </a:prstGeom>
          <a:noFill/>
          <a:ln/>
        </p:spPr>
        <p:txBody>
          <a:bodyPr wrap="square" rtlCol="0" anchor="ctr"/>
          <a:lstStyle/>
          <a:p>
            <a:pPr indent="0" marL="0">
              <a:spcAft>
                <a:spcPts val="400"/>
              </a:spcAft>
              <a:buNone/>
            </a:pPr>
            <a:r>
              <a:rPr lang="en-US" sz="1100" b="1" spc="400" kern="0" dirty="0">
                <a:solidFill>
                  <a:srgbClr val="E5322D"/>
                </a:solidFill>
                <a:latin typeface="Arial" pitchFamily="34" charset="0"/>
                <a:ea typeface="Arial" pitchFamily="34" charset="-122"/>
                <a:cs typeface="Arial" pitchFamily="34" charset="-120"/>
              </a:rPr>
              <a:t>Pipeline
</a:t>
            </a:r>
            <a:pPr indent="0" marL="0">
              <a:spcAft>
                <a:spcPts val="400"/>
              </a:spcAft>
              <a:buNone/>
            </a:pPr>
            <a:r>
              <a:rPr lang="en-US" sz="1300" dirty="0">
                <a:solidFill>
                  <a:srgbClr val="6E6E6E"/>
                </a:solidFill>
                <a:latin typeface="Arial" pitchFamily="34" charset="0"/>
                <a:ea typeface="Arial" pitchFamily="34" charset="-122"/>
                <a:cs typeface="Arial" pitchFamily="34" charset="-120"/>
              </a:rPr>
              <a:t>Valley youth + Cape Winelands schools. No background in the bush required.
</a:t>
            </a:r>
            <a:pPr indent="0" marL="0">
              <a:spcAft>
                <a:spcPts val="400"/>
              </a:spcAft>
              <a:buNone/>
            </a:pPr>
            <a:r>
              <a:rPr lang="en-US" sz="1100" b="1" spc="400" kern="0" dirty="0">
                <a:solidFill>
                  <a:srgbClr val="E5322D"/>
                </a:solidFill>
                <a:latin typeface="Arial" pitchFamily="34" charset="0"/>
                <a:ea typeface="Arial" pitchFamily="34" charset="-122"/>
                <a:cs typeface="Arial" pitchFamily="34" charset="-120"/>
              </a:rPr>
              <a:t>Curriculum
</a:t>
            </a:r>
            <a:pPr indent="0" marL="0">
              <a:spcAft>
                <a:spcPts val="400"/>
              </a:spcAft>
              <a:buNone/>
            </a:pPr>
            <a:r>
              <a:rPr lang="en-US" sz="1300" dirty="0">
                <a:solidFill>
                  <a:srgbClr val="6E6E6E"/>
                </a:solidFill>
                <a:latin typeface="Arial" pitchFamily="34" charset="0"/>
                <a:ea typeface="Arial" pitchFamily="34" charset="-122"/>
                <a:cs typeface="Arial" pitchFamily="34" charset="-120"/>
              </a:rPr>
              <a:t>FGASA pathways · tracking, anti-poaching, hospitality on the reserve · field placements through the WeLoveParks network.
</a:t>
            </a:r>
            <a:pPr indent="0" marL="0">
              <a:spcAft>
                <a:spcPts val="400"/>
              </a:spcAft>
              <a:buNone/>
            </a:pPr>
            <a:r>
              <a:rPr lang="en-US" sz="1100" b="1" spc="400" kern="0" dirty="0">
                <a:solidFill>
                  <a:srgbClr val="E5322D"/>
                </a:solidFill>
                <a:latin typeface="Arial" pitchFamily="34" charset="0"/>
                <a:ea typeface="Arial" pitchFamily="34" charset="-122"/>
                <a:cs typeface="Arial" pitchFamily="34" charset="-120"/>
              </a:rPr>
              <a:t>Outcome
</a:t>
            </a:r>
            <a:pPr indent="0" marL="0">
              <a:spcAft>
                <a:spcPts val="400"/>
              </a:spcAft>
              <a:buNone/>
            </a:pPr>
            <a:r>
              <a:rPr lang="en-US" sz="1300" dirty="0">
                <a:solidFill>
                  <a:srgbClr val="6E6E6E"/>
                </a:solidFill>
                <a:latin typeface="Arial" pitchFamily="34" charset="0"/>
                <a:ea typeface="Arial" pitchFamily="34" charset="-122"/>
                <a:cs typeface="Arial" pitchFamily="34" charset="-120"/>
              </a:rPr>
              <a:t>Working rangers in private reserves and national parks across SA. A second route out of the valley that does not require a passport.</a:t>
            </a:r>
            <a:endParaRPr lang="en-US" sz="1100" dirty="0"/>
          </a:p>
        </p:txBody>
      </p:sp>
      <p:sp>
        <p:nvSpPr>
          <p:cNvPr id="10" name="Shape 5"/>
          <p:cNvSpPr/>
          <p:nvPr/>
        </p:nvSpPr>
        <p:spPr>
          <a:xfrm>
            <a:off x="0" y="6720840"/>
            <a:ext cx="2438339" cy="137160"/>
          </a:xfrm>
          <a:prstGeom prst="rect">
            <a:avLst/>
          </a:prstGeom>
          <a:solidFill>
            <a:srgbClr val="E5322D"/>
          </a:solidFill>
          <a:ln w="12700">
            <a:solidFill>
              <a:srgbClr val="E5322D"/>
            </a:solidFill>
            <a:prstDash val="solid"/>
          </a:ln>
        </p:spPr>
      </p:sp>
      <p:sp>
        <p:nvSpPr>
          <p:cNvPr id="11" name="Shape 6"/>
          <p:cNvSpPr/>
          <p:nvPr/>
        </p:nvSpPr>
        <p:spPr>
          <a:xfrm>
            <a:off x="2438339" y="6720840"/>
            <a:ext cx="2438339" cy="137160"/>
          </a:xfrm>
          <a:prstGeom prst="rect">
            <a:avLst/>
          </a:prstGeom>
          <a:solidFill>
            <a:srgbClr val="0A0A0A"/>
          </a:solidFill>
          <a:ln w="12700">
            <a:solidFill>
              <a:srgbClr val="0A0A0A"/>
            </a:solidFill>
            <a:prstDash val="solid"/>
          </a:ln>
        </p:spPr>
      </p:sp>
      <p:sp>
        <p:nvSpPr>
          <p:cNvPr id="12" name="Shape 7"/>
          <p:cNvSpPr/>
          <p:nvPr/>
        </p:nvSpPr>
        <p:spPr>
          <a:xfrm>
            <a:off x="4876678" y="6720840"/>
            <a:ext cx="2438339" cy="137160"/>
          </a:xfrm>
          <a:prstGeom prst="rect">
            <a:avLst/>
          </a:prstGeom>
          <a:solidFill>
            <a:srgbClr val="1E5BA8"/>
          </a:solidFill>
          <a:ln w="12700">
            <a:solidFill>
              <a:srgbClr val="1E5BA8"/>
            </a:solidFill>
            <a:prstDash val="solid"/>
          </a:ln>
        </p:spPr>
      </p:sp>
      <p:sp>
        <p:nvSpPr>
          <p:cNvPr id="13" name="Shape 8"/>
          <p:cNvSpPr/>
          <p:nvPr/>
        </p:nvSpPr>
        <p:spPr>
          <a:xfrm>
            <a:off x="7315017" y="6720840"/>
            <a:ext cx="2438339" cy="137160"/>
          </a:xfrm>
          <a:prstGeom prst="rect">
            <a:avLst/>
          </a:prstGeom>
          <a:solidFill>
            <a:srgbClr val="C9A24A"/>
          </a:solidFill>
          <a:ln w="12700">
            <a:solidFill>
              <a:srgbClr val="C9A24A"/>
            </a:solidFill>
            <a:prstDash val="solid"/>
          </a:ln>
        </p:spPr>
      </p:sp>
      <p:sp>
        <p:nvSpPr>
          <p:cNvPr id="14" name="Shape 9"/>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A0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A0A0A">
              <a:alpha val="60000"/>
            </a:srgbClr>
          </a:solidFill>
          <a:ln w="12700">
            <a:solidFill>
              <a:srgbClr val="0A0A0A">
                <a:alpha val="0"/>
              </a:srgbClr>
            </a:solidFill>
            <a:prstDash val="solid"/>
          </a:ln>
        </p:spPr>
      </p:sp>
      <p:sp>
        <p:nvSpPr>
          <p:cNvPr id="4" name="Text 1"/>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FFFFFF"/>
                </a:solidFill>
                <a:latin typeface="Arial" pitchFamily="34" charset="0"/>
                <a:ea typeface="Arial" pitchFamily="34" charset="-122"/>
                <a:cs typeface="Arial" pitchFamily="34" charset="-120"/>
              </a:rPr>
              <a:t>WE / GRO / YOU</a:t>
            </a:r>
            <a:endParaRPr lang="en-US" sz="1000" dirty="0"/>
          </a:p>
        </p:txBody>
      </p:sp>
      <p:sp>
        <p:nvSpPr>
          <p:cNvPr id="5" name="Text 2"/>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09 / 16</a:t>
            </a:r>
            <a:endParaRPr lang="en-US" sz="900" dirty="0"/>
          </a:p>
        </p:txBody>
      </p:sp>
      <p:sp>
        <p:nvSpPr>
          <p:cNvPr id="6" name="Text 3"/>
          <p:cNvSpPr/>
          <p:nvPr/>
        </p:nvSpPr>
        <p:spPr>
          <a:xfrm>
            <a:off x="457200" y="82296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VALLEY UPLIFT</a:t>
            </a:r>
            <a:endParaRPr lang="en-US" sz="1200" dirty="0"/>
          </a:p>
        </p:txBody>
      </p:sp>
      <p:sp>
        <p:nvSpPr>
          <p:cNvPr id="7" name="Text 4"/>
          <p:cNvSpPr/>
          <p:nvPr/>
        </p:nvSpPr>
        <p:spPr>
          <a:xfrm>
            <a:off x="457200" y="1280160"/>
            <a:ext cx="10058400" cy="1828800"/>
          </a:xfrm>
          <a:prstGeom prst="rect">
            <a:avLst/>
          </a:prstGeom>
          <a:noFill/>
          <a:ln/>
        </p:spPr>
        <p:txBody>
          <a:bodyPr wrap="square" rtlCol="0" anchor="ctr"/>
          <a:lstStyle/>
          <a:p>
            <a:pPr indent="0" marL="0">
              <a:buNone/>
            </a:pPr>
            <a:r>
              <a:rPr lang="en-US" sz="4400" b="1" dirty="0">
                <a:solidFill>
                  <a:srgbClr val="FFFFFF"/>
                </a:solidFill>
                <a:latin typeface="Arial" pitchFamily="34" charset="0"/>
                <a:ea typeface="Arial" pitchFamily="34" charset="-122"/>
                <a:cs typeface="Arial" pitchFamily="34" charset="-120"/>
              </a:rPr>
              <a:t>A permanent channel</a:t>
            </a:r>
            <a:endParaRPr lang="en-US" sz="4400" dirty="0"/>
          </a:p>
          <a:p>
            <a:pPr indent="0" marL="0">
              <a:buNone/>
            </a:pPr>
            <a:r>
              <a:rPr lang="en-US" sz="4400" b="1" dirty="0">
                <a:solidFill>
                  <a:srgbClr val="FFFFFF"/>
                </a:solidFill>
                <a:latin typeface="Arial" pitchFamily="34" charset="0"/>
                <a:ea typeface="Arial" pitchFamily="34" charset="-122"/>
                <a:cs typeface="Arial" pitchFamily="34" charset="-120"/>
              </a:rPr>
              <a:t>back to the valley.</a:t>
            </a:r>
            <a:endParaRPr lang="en-US" sz="4400" dirty="0"/>
          </a:p>
        </p:txBody>
      </p:sp>
      <p:sp>
        <p:nvSpPr>
          <p:cNvPr id="8" name="Shape 5"/>
          <p:cNvSpPr/>
          <p:nvPr/>
        </p:nvSpPr>
        <p:spPr>
          <a:xfrm>
            <a:off x="457200" y="3657600"/>
            <a:ext cx="6858000" cy="2651760"/>
          </a:xfrm>
          <a:prstGeom prst="rect">
            <a:avLst/>
          </a:prstGeom>
          <a:solidFill>
            <a:srgbClr val="FFFFFF">
              <a:alpha val="12000"/>
            </a:srgbClr>
          </a:solidFill>
          <a:ln w="12700">
            <a:solidFill>
              <a:srgbClr val="FFFFFF">
                <a:alpha val="30000"/>
              </a:srgbClr>
            </a:solidFill>
            <a:prstDash val="solid"/>
          </a:ln>
        </p:spPr>
      </p:sp>
      <p:sp>
        <p:nvSpPr>
          <p:cNvPr id="9" name="Text 6"/>
          <p:cNvSpPr/>
          <p:nvPr/>
        </p:nvSpPr>
        <p:spPr>
          <a:xfrm>
            <a:off x="822960" y="3931920"/>
            <a:ext cx="6126480" cy="210312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5% of campus revenue
</a:t>
            </a:r>
            <a:pPr indent="0" marL="0">
              <a:buNone/>
            </a:pPr>
            <a:r>
              <a:rPr lang="en-US" sz="1400" dirty="0">
                <a:solidFill>
                  <a:srgbClr val="FFFFFF"/>
                </a:solidFill>
                <a:latin typeface="Arial" pitchFamily="34" charset="0"/>
                <a:ea typeface="Arial" pitchFamily="34" charset="-122"/>
                <a:cs typeface="Arial" pitchFamily="34" charset="-120"/>
              </a:rPr>
              <a:t>endowed in perpetuity to valley youth programmes.
</a:t>
            </a:r>
            <a:pPr indent="0" marL="0">
              <a:buNone/>
            </a:pPr>
            <a:r>
              <a:rPr lang="en-US" sz="1300" dirty="0">
                <a:solidFill>
                  <a:srgbClr val="FFFFFF"/>
                </a:solidFill>
                <a:latin typeface="Arial" pitchFamily="34" charset="0"/>
                <a:ea typeface="Arial" pitchFamily="34" charset="-122"/>
                <a:cs typeface="Arial" pitchFamily="34" charset="-120"/>
              </a:rPr>
              <a:t>Channelled through the Education &amp; Growth Foundation SA. </a:t>
            </a:r>
            <a:pPr indent="0" marL="0">
              <a:buNone/>
            </a:pPr>
            <a:r>
              <a:rPr lang="en-US" sz="1300" dirty="0">
                <a:solidFill>
                  <a:srgbClr val="FFFFFF"/>
                </a:solidFill>
                <a:latin typeface="Arial" pitchFamily="34" charset="0"/>
                <a:ea typeface="Arial" pitchFamily="34" charset="-122"/>
                <a:cs typeface="Arial" pitchFamily="34" charset="-120"/>
              </a:rPr>
              <a:t>InHarmonie partnership programme runs inside the campus. </a:t>
            </a:r>
            <a:pPr indent="0" marL="0">
              <a:buNone/>
            </a:pPr>
            <a:r>
              <a:rPr lang="en-US" sz="1300" dirty="0">
                <a:solidFill>
                  <a:srgbClr val="FFFFFF"/>
                </a:solidFill>
                <a:latin typeface="Arial" pitchFamily="34" charset="0"/>
                <a:ea typeface="Arial" pitchFamily="34" charset="-122"/>
                <a:cs typeface="Arial" pitchFamily="34" charset="-120"/>
              </a:rPr>
              <a:t>Permanent. Cannot be reversed without a 75% NPC supermajority vote.</a:t>
            </a:r>
            <a:endParaRPr lang="en-US" sz="2400" dirty="0"/>
          </a:p>
        </p:txBody>
      </p:sp>
      <p:sp>
        <p:nvSpPr>
          <p:cNvPr id="10" name="Shape 7"/>
          <p:cNvSpPr/>
          <p:nvPr/>
        </p:nvSpPr>
        <p:spPr>
          <a:xfrm>
            <a:off x="0" y="6720840"/>
            <a:ext cx="2438339" cy="137160"/>
          </a:xfrm>
          <a:prstGeom prst="rect">
            <a:avLst/>
          </a:prstGeom>
          <a:solidFill>
            <a:srgbClr val="E5322D"/>
          </a:solidFill>
          <a:ln w="12700">
            <a:solidFill>
              <a:srgbClr val="E5322D"/>
            </a:solidFill>
            <a:prstDash val="solid"/>
          </a:ln>
        </p:spPr>
      </p:sp>
      <p:sp>
        <p:nvSpPr>
          <p:cNvPr id="11" name="Shape 8"/>
          <p:cNvSpPr/>
          <p:nvPr/>
        </p:nvSpPr>
        <p:spPr>
          <a:xfrm>
            <a:off x="2438339" y="6720840"/>
            <a:ext cx="2438339" cy="137160"/>
          </a:xfrm>
          <a:prstGeom prst="rect">
            <a:avLst/>
          </a:prstGeom>
          <a:solidFill>
            <a:srgbClr val="0A0A0A"/>
          </a:solidFill>
          <a:ln w="12700">
            <a:solidFill>
              <a:srgbClr val="0A0A0A"/>
            </a:solidFill>
            <a:prstDash val="solid"/>
          </a:ln>
        </p:spPr>
      </p:sp>
      <p:sp>
        <p:nvSpPr>
          <p:cNvPr id="12" name="Shape 9"/>
          <p:cNvSpPr/>
          <p:nvPr/>
        </p:nvSpPr>
        <p:spPr>
          <a:xfrm>
            <a:off x="4876678" y="6720840"/>
            <a:ext cx="2438339" cy="137160"/>
          </a:xfrm>
          <a:prstGeom prst="rect">
            <a:avLst/>
          </a:prstGeom>
          <a:solidFill>
            <a:srgbClr val="1E5BA8"/>
          </a:solidFill>
          <a:ln w="12700">
            <a:solidFill>
              <a:srgbClr val="1E5BA8"/>
            </a:solidFill>
            <a:prstDash val="solid"/>
          </a:ln>
        </p:spPr>
      </p:sp>
      <p:sp>
        <p:nvSpPr>
          <p:cNvPr id="13" name="Shape 10"/>
          <p:cNvSpPr/>
          <p:nvPr/>
        </p:nvSpPr>
        <p:spPr>
          <a:xfrm>
            <a:off x="7315017" y="6720840"/>
            <a:ext cx="2438339" cy="137160"/>
          </a:xfrm>
          <a:prstGeom prst="rect">
            <a:avLst/>
          </a:prstGeom>
          <a:solidFill>
            <a:srgbClr val="C9A24A"/>
          </a:solidFill>
          <a:ln w="12700">
            <a:solidFill>
              <a:srgbClr val="C9A24A"/>
            </a:solidFill>
            <a:prstDash val="solid"/>
          </a:ln>
        </p:spPr>
      </p:sp>
      <p:sp>
        <p:nvSpPr>
          <p:cNvPr id="14" name="Shape 11"/>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0A0A0A"/>
                </a:solidFill>
                <a:latin typeface="Arial" pitchFamily="34" charset="0"/>
                <a:ea typeface="Arial" pitchFamily="34" charset="-122"/>
                <a:cs typeface="Arial" pitchFamily="34" charset="-120"/>
              </a:rPr>
              <a:t>WE / GRO / YOU</a:t>
            </a:r>
            <a:endParaRPr lang="en-US" sz="1000" dirty="0"/>
          </a:p>
        </p:txBody>
      </p:sp>
      <p:sp>
        <p:nvSpPr>
          <p:cNvPr id="3" name="Text 1"/>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10 / 16</a:t>
            </a:r>
            <a:endParaRPr lang="en-US" sz="900" dirty="0"/>
          </a:p>
        </p:txBody>
      </p:sp>
      <p:sp>
        <p:nvSpPr>
          <p:cNvPr id="4" name="Text 2"/>
          <p:cNvSpPr/>
          <p:nvPr/>
        </p:nvSpPr>
        <p:spPr>
          <a:xfrm>
            <a:off x="457200" y="82296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THE WHOLE PICTURE</a:t>
            </a:r>
            <a:endParaRPr lang="en-US" sz="1200" dirty="0"/>
          </a:p>
        </p:txBody>
      </p:sp>
      <p:sp>
        <p:nvSpPr>
          <p:cNvPr id="5" name="Text 3"/>
          <p:cNvSpPr/>
          <p:nvPr/>
        </p:nvSpPr>
        <p:spPr>
          <a:xfrm>
            <a:off x="457200" y="1280160"/>
            <a:ext cx="10972800" cy="640080"/>
          </a:xfrm>
          <a:prstGeom prst="rect">
            <a:avLst/>
          </a:prstGeom>
          <a:noFill/>
          <a:ln/>
        </p:spPr>
        <p:txBody>
          <a:bodyPr wrap="square" rtlCol="0" anchor="ctr"/>
          <a:lstStyle/>
          <a:p>
            <a:pPr indent="0" marL="0">
              <a:buNone/>
            </a:pPr>
            <a:r>
              <a:rPr lang="en-US" sz="2600" b="1" dirty="0">
                <a:solidFill>
                  <a:srgbClr val="0A0A0A"/>
                </a:solidFill>
                <a:latin typeface="Arial" pitchFamily="34" charset="0"/>
                <a:ea typeface="Arial" pitchFamily="34" charset="-122"/>
                <a:cs typeface="Arial" pitchFamily="34" charset="-120"/>
              </a:rPr>
              <a:t>Six engines. Two are yours. The others carry the campus.</a:t>
            </a:r>
            <a:endParaRPr lang="en-US" sz="2600" dirty="0"/>
          </a:p>
        </p:txBody>
      </p:sp>
      <p:sp>
        <p:nvSpPr>
          <p:cNvPr id="6" name="Shape 4"/>
          <p:cNvSpPr/>
          <p:nvPr/>
        </p:nvSpPr>
        <p:spPr>
          <a:xfrm>
            <a:off x="472288" y="2286000"/>
            <a:ext cx="3657600" cy="1828800"/>
          </a:xfrm>
          <a:prstGeom prst="rect">
            <a:avLst/>
          </a:prstGeom>
          <a:solidFill>
            <a:srgbClr val="FFFFFF"/>
          </a:solidFill>
          <a:ln w="12700">
            <a:solidFill>
              <a:srgbClr val="E5E5E0"/>
            </a:solidFill>
            <a:prstDash val="solid"/>
          </a:ln>
        </p:spPr>
      </p:sp>
      <p:sp>
        <p:nvSpPr>
          <p:cNvPr id="7" name="Text 5"/>
          <p:cNvSpPr/>
          <p:nvPr/>
        </p:nvSpPr>
        <p:spPr>
          <a:xfrm>
            <a:off x="746608" y="2514600"/>
            <a:ext cx="3108960" cy="457200"/>
          </a:xfrm>
          <a:prstGeom prst="rect">
            <a:avLst/>
          </a:prstGeom>
          <a:noFill/>
          <a:ln/>
        </p:spPr>
        <p:txBody>
          <a:bodyPr wrap="square" rtlCol="0" anchor="ctr"/>
          <a:lstStyle/>
          <a:p>
            <a:pPr indent="0" marL="0">
              <a:buNone/>
            </a:pPr>
            <a:r>
              <a:rPr lang="en-US" sz="1800" b="1" dirty="0">
                <a:solidFill>
                  <a:srgbClr val="0A0A0A"/>
                </a:solidFill>
                <a:latin typeface="Arial" pitchFamily="34" charset="0"/>
                <a:ea typeface="Arial" pitchFamily="34" charset="-122"/>
                <a:cs typeface="Arial" pitchFamily="34" charset="-120"/>
              </a:rPr>
              <a:t>Hotel &amp; Hospitality</a:t>
            </a:r>
            <a:endParaRPr lang="en-US" sz="1800" dirty="0"/>
          </a:p>
        </p:txBody>
      </p:sp>
      <p:sp>
        <p:nvSpPr>
          <p:cNvPr id="8" name="Text 6"/>
          <p:cNvSpPr/>
          <p:nvPr/>
        </p:nvSpPr>
        <p:spPr>
          <a:xfrm>
            <a:off x="746608" y="3063240"/>
            <a:ext cx="3108960" cy="91440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Campus revenue engine. 7-day cashflow.</a:t>
            </a:r>
            <a:endParaRPr lang="en-US" sz="1200" dirty="0"/>
          </a:p>
        </p:txBody>
      </p:sp>
      <p:sp>
        <p:nvSpPr>
          <p:cNvPr id="9" name="Shape 7"/>
          <p:cNvSpPr/>
          <p:nvPr/>
        </p:nvSpPr>
        <p:spPr>
          <a:xfrm>
            <a:off x="4267048" y="2286000"/>
            <a:ext cx="3657600" cy="1828800"/>
          </a:xfrm>
          <a:prstGeom prst="rect">
            <a:avLst/>
          </a:prstGeom>
          <a:solidFill>
            <a:srgbClr val="FFFFFF"/>
          </a:solidFill>
          <a:ln w="12700">
            <a:solidFill>
              <a:srgbClr val="E5E5E0"/>
            </a:solidFill>
            <a:prstDash val="solid"/>
          </a:ln>
        </p:spPr>
      </p:sp>
      <p:sp>
        <p:nvSpPr>
          <p:cNvPr id="10" name="Text 8"/>
          <p:cNvSpPr/>
          <p:nvPr/>
        </p:nvSpPr>
        <p:spPr>
          <a:xfrm>
            <a:off x="4541368" y="2514600"/>
            <a:ext cx="3108960" cy="457200"/>
          </a:xfrm>
          <a:prstGeom prst="rect">
            <a:avLst/>
          </a:prstGeom>
          <a:noFill/>
          <a:ln/>
        </p:spPr>
        <p:txBody>
          <a:bodyPr wrap="square" rtlCol="0" anchor="ctr"/>
          <a:lstStyle/>
          <a:p>
            <a:pPr indent="0" marL="0">
              <a:buNone/>
            </a:pPr>
            <a:r>
              <a:rPr lang="en-US" sz="1800" b="1" dirty="0">
                <a:solidFill>
                  <a:srgbClr val="0A0A0A"/>
                </a:solidFill>
                <a:latin typeface="Arial" pitchFamily="34" charset="0"/>
                <a:ea typeface="Arial" pitchFamily="34" charset="-122"/>
                <a:cs typeface="Arial" pitchFamily="34" charset="-120"/>
              </a:rPr>
              <a:t>Basic School</a:t>
            </a:r>
            <a:endParaRPr lang="en-US" sz="1800" dirty="0"/>
          </a:p>
        </p:txBody>
      </p:sp>
      <p:sp>
        <p:nvSpPr>
          <p:cNvPr id="11" name="Text 9"/>
          <p:cNvSpPr/>
          <p:nvPr/>
        </p:nvSpPr>
        <p:spPr>
          <a:xfrm>
            <a:off x="4541368" y="3063240"/>
            <a:ext cx="3108960" cy="91440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Model C, on-premises. 700 → 20,000 learners over 5 years.</a:t>
            </a:r>
            <a:endParaRPr lang="en-US" sz="1200" dirty="0"/>
          </a:p>
        </p:txBody>
      </p:sp>
      <p:sp>
        <p:nvSpPr>
          <p:cNvPr id="12" name="Shape 10"/>
          <p:cNvSpPr/>
          <p:nvPr/>
        </p:nvSpPr>
        <p:spPr>
          <a:xfrm>
            <a:off x="8061808" y="2286000"/>
            <a:ext cx="3657600" cy="1828800"/>
          </a:xfrm>
          <a:prstGeom prst="rect">
            <a:avLst/>
          </a:prstGeom>
          <a:solidFill>
            <a:srgbClr val="E5322D"/>
          </a:solidFill>
          <a:ln w="12700">
            <a:solidFill>
              <a:srgbClr val="E5322D"/>
            </a:solidFill>
            <a:prstDash val="solid"/>
          </a:ln>
        </p:spPr>
      </p:sp>
      <p:sp>
        <p:nvSpPr>
          <p:cNvPr id="13" name="Text 11"/>
          <p:cNvSpPr/>
          <p:nvPr/>
        </p:nvSpPr>
        <p:spPr>
          <a:xfrm>
            <a:off x="8336128" y="2514600"/>
            <a:ext cx="3108960" cy="45720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Chefs Academy</a:t>
            </a:r>
            <a:endParaRPr lang="en-US" sz="1800" dirty="0"/>
          </a:p>
        </p:txBody>
      </p:sp>
      <p:sp>
        <p:nvSpPr>
          <p:cNvPr id="14" name="Text 12"/>
          <p:cNvSpPr/>
          <p:nvPr/>
        </p:nvSpPr>
        <p:spPr>
          <a:xfrm>
            <a:off x="8336128" y="3063240"/>
            <a:ext cx="3108960" cy="914400"/>
          </a:xfrm>
          <a:prstGeom prst="rect">
            <a:avLst/>
          </a:prstGeom>
          <a:noFill/>
          <a:ln/>
        </p:spPr>
        <p:txBody>
          <a:bodyPr wrap="square" rtlCol="0" anchor="ctr"/>
          <a:lstStyle/>
          <a:p>
            <a:pPr indent="0" marL="0">
              <a:buNone/>
            </a:pPr>
            <a:r>
              <a:rPr lang="en-US" sz="1200" dirty="0">
                <a:solidFill>
                  <a:srgbClr val="FFFFFF"/>
                </a:solidFill>
                <a:latin typeface="Arial" pitchFamily="34" charset="0"/>
                <a:ea typeface="Arial" pitchFamily="34" charset="-122"/>
                <a:cs typeface="Arial" pitchFamily="34" charset="-120"/>
              </a:rPr>
              <a:t>Your interest. La Motte lineage. Valley pipeline.</a:t>
            </a:r>
            <a:endParaRPr lang="en-US" sz="1200" dirty="0"/>
          </a:p>
        </p:txBody>
      </p:sp>
      <p:sp>
        <p:nvSpPr>
          <p:cNvPr id="15" name="Shape 13"/>
          <p:cNvSpPr/>
          <p:nvPr/>
        </p:nvSpPr>
        <p:spPr>
          <a:xfrm>
            <a:off x="472288" y="4297680"/>
            <a:ext cx="3657600" cy="1828800"/>
          </a:xfrm>
          <a:prstGeom prst="rect">
            <a:avLst/>
          </a:prstGeom>
          <a:solidFill>
            <a:srgbClr val="E5322D"/>
          </a:solidFill>
          <a:ln w="12700">
            <a:solidFill>
              <a:srgbClr val="E5322D"/>
            </a:solidFill>
            <a:prstDash val="solid"/>
          </a:ln>
        </p:spPr>
      </p:sp>
      <p:sp>
        <p:nvSpPr>
          <p:cNvPr id="16" name="Text 14"/>
          <p:cNvSpPr/>
          <p:nvPr/>
        </p:nvSpPr>
        <p:spPr>
          <a:xfrm>
            <a:off x="746608" y="4526280"/>
            <a:ext cx="3108960" cy="45720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Rangers Academy</a:t>
            </a:r>
            <a:endParaRPr lang="en-US" sz="1800" dirty="0"/>
          </a:p>
        </p:txBody>
      </p:sp>
      <p:sp>
        <p:nvSpPr>
          <p:cNvPr id="17" name="Text 15"/>
          <p:cNvSpPr/>
          <p:nvPr/>
        </p:nvSpPr>
        <p:spPr>
          <a:xfrm>
            <a:off x="746608" y="5074920"/>
            <a:ext cx="3108960" cy="914400"/>
          </a:xfrm>
          <a:prstGeom prst="rect">
            <a:avLst/>
          </a:prstGeom>
          <a:noFill/>
          <a:ln/>
        </p:spPr>
        <p:txBody>
          <a:bodyPr wrap="square" rtlCol="0" anchor="ctr"/>
          <a:lstStyle/>
          <a:p>
            <a:pPr indent="0" marL="0">
              <a:buNone/>
            </a:pPr>
            <a:r>
              <a:rPr lang="en-US" sz="1200" dirty="0">
                <a:solidFill>
                  <a:srgbClr val="FFFFFF"/>
                </a:solidFill>
                <a:latin typeface="Arial" pitchFamily="34" charset="0"/>
                <a:ea typeface="Arial" pitchFamily="34" charset="-122"/>
                <a:cs typeface="Arial" pitchFamily="34" charset="-120"/>
              </a:rPr>
              <a:t>Your interest. FGASA pathways. WeLoveParks network.</a:t>
            </a:r>
            <a:endParaRPr lang="en-US" sz="1200" dirty="0"/>
          </a:p>
        </p:txBody>
      </p:sp>
      <p:sp>
        <p:nvSpPr>
          <p:cNvPr id="18" name="Shape 16"/>
          <p:cNvSpPr/>
          <p:nvPr/>
        </p:nvSpPr>
        <p:spPr>
          <a:xfrm>
            <a:off x="4267048" y="4297680"/>
            <a:ext cx="3657600" cy="1828800"/>
          </a:xfrm>
          <a:prstGeom prst="rect">
            <a:avLst/>
          </a:prstGeom>
          <a:solidFill>
            <a:srgbClr val="FFFFFF"/>
          </a:solidFill>
          <a:ln w="12700">
            <a:solidFill>
              <a:srgbClr val="E5E5E0"/>
            </a:solidFill>
            <a:prstDash val="solid"/>
          </a:ln>
        </p:spPr>
      </p:sp>
      <p:sp>
        <p:nvSpPr>
          <p:cNvPr id="19" name="Text 17"/>
          <p:cNvSpPr/>
          <p:nvPr/>
        </p:nvSpPr>
        <p:spPr>
          <a:xfrm>
            <a:off x="4541368" y="4526280"/>
            <a:ext cx="3108960" cy="457200"/>
          </a:xfrm>
          <a:prstGeom prst="rect">
            <a:avLst/>
          </a:prstGeom>
          <a:noFill/>
          <a:ln/>
        </p:spPr>
        <p:txBody>
          <a:bodyPr wrap="square" rtlCol="0" anchor="ctr"/>
          <a:lstStyle/>
          <a:p>
            <a:pPr indent="0" marL="0">
              <a:buNone/>
            </a:pPr>
            <a:r>
              <a:rPr lang="en-US" sz="1800" b="1" dirty="0">
                <a:solidFill>
                  <a:srgbClr val="0A0A0A"/>
                </a:solidFill>
                <a:latin typeface="Arial" pitchFamily="34" charset="0"/>
                <a:ea typeface="Arial" pitchFamily="34" charset="-122"/>
                <a:cs typeface="Arial" pitchFamily="34" charset="-120"/>
              </a:rPr>
              <a:t>Sportif</a:t>
            </a:r>
            <a:endParaRPr lang="en-US" sz="1800" dirty="0"/>
          </a:p>
        </p:txBody>
      </p:sp>
      <p:sp>
        <p:nvSpPr>
          <p:cNvPr id="20" name="Text 18"/>
          <p:cNvSpPr/>
          <p:nvPr/>
        </p:nvSpPr>
        <p:spPr>
          <a:xfrm>
            <a:off x="4541368" y="5074920"/>
            <a:ext cx="3108960" cy="91440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Hybrid sport-tech R&amp;D + athlete development.</a:t>
            </a:r>
            <a:endParaRPr lang="en-US" sz="1200" dirty="0"/>
          </a:p>
        </p:txBody>
      </p:sp>
      <p:sp>
        <p:nvSpPr>
          <p:cNvPr id="21" name="Shape 19"/>
          <p:cNvSpPr/>
          <p:nvPr/>
        </p:nvSpPr>
        <p:spPr>
          <a:xfrm>
            <a:off x="8061808" y="4297680"/>
            <a:ext cx="3657600" cy="1828800"/>
          </a:xfrm>
          <a:prstGeom prst="rect">
            <a:avLst/>
          </a:prstGeom>
          <a:solidFill>
            <a:srgbClr val="FFFFFF"/>
          </a:solidFill>
          <a:ln w="12700">
            <a:solidFill>
              <a:srgbClr val="E5E5E0"/>
            </a:solidFill>
            <a:prstDash val="solid"/>
          </a:ln>
        </p:spPr>
      </p:sp>
      <p:sp>
        <p:nvSpPr>
          <p:cNvPr id="22" name="Text 20"/>
          <p:cNvSpPr/>
          <p:nvPr/>
        </p:nvSpPr>
        <p:spPr>
          <a:xfrm>
            <a:off x="8336128" y="4526280"/>
            <a:ext cx="3108960" cy="457200"/>
          </a:xfrm>
          <a:prstGeom prst="rect">
            <a:avLst/>
          </a:prstGeom>
          <a:noFill/>
          <a:ln/>
        </p:spPr>
        <p:txBody>
          <a:bodyPr wrap="square" rtlCol="0" anchor="ctr"/>
          <a:lstStyle/>
          <a:p>
            <a:pPr indent="0" marL="0">
              <a:buNone/>
            </a:pPr>
            <a:r>
              <a:rPr lang="en-US" sz="1800" b="1" dirty="0">
                <a:solidFill>
                  <a:srgbClr val="0A0A0A"/>
                </a:solidFill>
                <a:latin typeface="Arial" pitchFamily="34" charset="0"/>
                <a:ea typeface="Arial" pitchFamily="34" charset="-122"/>
                <a:cs typeface="Arial" pitchFamily="34" charset="-120"/>
              </a:rPr>
              <a:t>Wegro Ventures</a:t>
            </a:r>
            <a:endParaRPr lang="en-US" sz="1800" dirty="0"/>
          </a:p>
        </p:txBody>
      </p:sp>
      <p:sp>
        <p:nvSpPr>
          <p:cNvPr id="23" name="Text 21"/>
          <p:cNvSpPr/>
          <p:nvPr/>
        </p:nvSpPr>
        <p:spPr>
          <a:xfrm>
            <a:off x="8336128" y="5074920"/>
            <a:ext cx="3108960" cy="91440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Keeps valley founders in the valley.</a:t>
            </a:r>
            <a:endParaRPr lang="en-US" sz="1200" dirty="0"/>
          </a:p>
        </p:txBody>
      </p:sp>
      <p:sp>
        <p:nvSpPr>
          <p:cNvPr id="24" name="Shape 22"/>
          <p:cNvSpPr/>
          <p:nvPr/>
        </p:nvSpPr>
        <p:spPr>
          <a:xfrm>
            <a:off x="0" y="6720840"/>
            <a:ext cx="2438339" cy="137160"/>
          </a:xfrm>
          <a:prstGeom prst="rect">
            <a:avLst/>
          </a:prstGeom>
          <a:solidFill>
            <a:srgbClr val="E5322D"/>
          </a:solidFill>
          <a:ln w="12700">
            <a:solidFill>
              <a:srgbClr val="E5322D"/>
            </a:solidFill>
            <a:prstDash val="solid"/>
          </a:ln>
        </p:spPr>
      </p:sp>
      <p:sp>
        <p:nvSpPr>
          <p:cNvPr id="25" name="Shape 23"/>
          <p:cNvSpPr/>
          <p:nvPr/>
        </p:nvSpPr>
        <p:spPr>
          <a:xfrm>
            <a:off x="2438339" y="6720840"/>
            <a:ext cx="2438339" cy="137160"/>
          </a:xfrm>
          <a:prstGeom prst="rect">
            <a:avLst/>
          </a:prstGeom>
          <a:solidFill>
            <a:srgbClr val="0A0A0A"/>
          </a:solidFill>
          <a:ln w="12700">
            <a:solidFill>
              <a:srgbClr val="0A0A0A"/>
            </a:solidFill>
            <a:prstDash val="solid"/>
          </a:ln>
        </p:spPr>
      </p:sp>
      <p:sp>
        <p:nvSpPr>
          <p:cNvPr id="26" name="Shape 24"/>
          <p:cNvSpPr/>
          <p:nvPr/>
        </p:nvSpPr>
        <p:spPr>
          <a:xfrm>
            <a:off x="4876678" y="6720840"/>
            <a:ext cx="2438339" cy="137160"/>
          </a:xfrm>
          <a:prstGeom prst="rect">
            <a:avLst/>
          </a:prstGeom>
          <a:solidFill>
            <a:srgbClr val="1E5BA8"/>
          </a:solidFill>
          <a:ln w="12700">
            <a:solidFill>
              <a:srgbClr val="1E5BA8"/>
            </a:solidFill>
            <a:prstDash val="solid"/>
          </a:ln>
        </p:spPr>
      </p:sp>
      <p:sp>
        <p:nvSpPr>
          <p:cNvPr id="27" name="Shape 25"/>
          <p:cNvSpPr/>
          <p:nvPr/>
        </p:nvSpPr>
        <p:spPr>
          <a:xfrm>
            <a:off x="7315017" y="6720840"/>
            <a:ext cx="2438339" cy="137160"/>
          </a:xfrm>
          <a:prstGeom prst="rect">
            <a:avLst/>
          </a:prstGeom>
          <a:solidFill>
            <a:srgbClr val="C9A24A"/>
          </a:solidFill>
          <a:ln w="12700">
            <a:solidFill>
              <a:srgbClr val="C9A24A"/>
            </a:solidFill>
            <a:prstDash val="solid"/>
          </a:ln>
        </p:spPr>
      </p:sp>
      <p:sp>
        <p:nvSpPr>
          <p:cNvPr id="28" name="Shape 26"/>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0A0A0A"/>
                </a:solidFill>
                <a:latin typeface="Arial" pitchFamily="34" charset="0"/>
                <a:ea typeface="Arial" pitchFamily="34" charset="-122"/>
                <a:cs typeface="Arial" pitchFamily="34" charset="-120"/>
              </a:rPr>
              <a:t>WE / GRO / YOU</a:t>
            </a:r>
            <a:endParaRPr lang="en-US" sz="1000" dirty="0"/>
          </a:p>
        </p:txBody>
      </p:sp>
      <p:sp>
        <p:nvSpPr>
          <p:cNvPr id="3" name="Text 1"/>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11 / 16</a:t>
            </a:r>
            <a:endParaRPr lang="en-US" sz="900" dirty="0"/>
          </a:p>
        </p:txBody>
      </p:sp>
      <p:pic>
        <p:nvPicPr>
          <p:cNvPr id="4" name="Image 0" descr="preencoded.png">    </p:cNvPr>
          <p:cNvPicPr>
            <a:picLocks noChangeAspect="1"/>
          </p:cNvPicPr>
          <p:nvPr/>
        </p:nvPicPr>
        <p:blipFill>
          <a:blip r:embed="rId1"/>
          <a:srcRect l="0" r="0" t="0" b="0"/>
          <a:stretch/>
        </p:blipFill>
        <p:spPr>
          <a:xfrm>
            <a:off x="0" y="731520"/>
            <a:ext cx="5943600" cy="5486400"/>
          </a:xfrm>
          <a:prstGeom prst="rect">
            <a:avLst/>
          </a:prstGeom>
        </p:spPr>
      </p:pic>
      <p:sp>
        <p:nvSpPr>
          <p:cNvPr id="5" name="Text 2"/>
          <p:cNvSpPr/>
          <p:nvPr/>
        </p:nvSpPr>
        <p:spPr>
          <a:xfrm>
            <a:off x="6400800" y="822960"/>
            <a:ext cx="54864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ENTREPRENEURS</a:t>
            </a:r>
            <a:endParaRPr lang="en-US" sz="1200" dirty="0"/>
          </a:p>
        </p:txBody>
      </p:sp>
      <p:sp>
        <p:nvSpPr>
          <p:cNvPr id="6" name="Text 3"/>
          <p:cNvSpPr/>
          <p:nvPr/>
        </p:nvSpPr>
        <p:spPr>
          <a:xfrm>
            <a:off x="6400800" y="1280160"/>
            <a:ext cx="5486400" cy="1828800"/>
          </a:xfrm>
          <a:prstGeom prst="rect">
            <a:avLst/>
          </a:prstGeom>
          <a:noFill/>
          <a:ln/>
        </p:spPr>
        <p:txBody>
          <a:bodyPr wrap="square" rtlCol="0" anchor="ctr"/>
          <a:lstStyle/>
          <a:p>
            <a:pPr indent="0" marL="0">
              <a:buNone/>
            </a:pPr>
            <a:r>
              <a:rPr lang="en-US" sz="3200" b="1" dirty="0">
                <a:solidFill>
                  <a:srgbClr val="0A0A0A"/>
                </a:solidFill>
                <a:latin typeface="Arial" pitchFamily="34" charset="0"/>
                <a:ea typeface="Arial" pitchFamily="34" charset="-122"/>
                <a:cs typeface="Arial" pitchFamily="34" charset="-120"/>
              </a:rPr>
              <a:t>Keep the valley's</a:t>
            </a:r>
            <a:endParaRPr lang="en-US" sz="3200" dirty="0"/>
          </a:p>
          <a:p>
            <a:pPr indent="0" marL="0">
              <a:buNone/>
            </a:pPr>
            <a:r>
              <a:rPr lang="en-US" sz="3200" b="1" dirty="0">
                <a:solidFill>
                  <a:srgbClr val="0A0A0A"/>
                </a:solidFill>
                <a:latin typeface="Arial" pitchFamily="34" charset="0"/>
                <a:ea typeface="Arial" pitchFamily="34" charset="-122"/>
                <a:cs typeface="Arial" pitchFamily="34" charset="-120"/>
              </a:rPr>
              <a:t>founders in the valley.</a:t>
            </a:r>
            <a:endParaRPr lang="en-US" sz="3200" dirty="0"/>
          </a:p>
        </p:txBody>
      </p:sp>
      <p:sp>
        <p:nvSpPr>
          <p:cNvPr id="7" name="Text 4"/>
          <p:cNvSpPr/>
          <p:nvPr/>
        </p:nvSpPr>
        <p:spPr>
          <a:xfrm>
            <a:off x="6400800" y="3200400"/>
            <a:ext cx="5486400" cy="3200400"/>
          </a:xfrm>
          <a:prstGeom prst="rect">
            <a:avLst/>
          </a:prstGeom>
          <a:noFill/>
          <a:ln/>
        </p:spPr>
        <p:txBody>
          <a:bodyPr wrap="square" rtlCol="0" anchor="ctr"/>
          <a:lstStyle/>
          <a:p>
            <a:pPr indent="0" marL="0">
              <a:spcAft>
                <a:spcPts val="600"/>
              </a:spcAft>
              <a:buNone/>
            </a:pPr>
            <a:r>
              <a:rPr lang="en-US" sz="1400" dirty="0">
                <a:solidFill>
                  <a:srgbClr val="6E6E6E"/>
                </a:solidFill>
                <a:latin typeface="Arial" pitchFamily="34" charset="0"/>
                <a:ea typeface="Arial" pitchFamily="34" charset="-122"/>
                <a:cs typeface="Arial" pitchFamily="34" charset="-120"/>
              </a:rPr>
              <a:t>Wegro Ventures gives the valley's founders a co-working campus, mentor pool, and a path to capital — without leaving for Cape Town or Stellenbosch.</a:t>
            </a:r>
            <a:endParaRPr lang="en-US" sz="1400" dirty="0"/>
          </a:p>
          <a:p>
            <a:pPr indent="0" marL="0">
              <a:spcAft>
                <a:spcPts val="600"/>
              </a:spcAft>
              <a:buNone/>
            </a:pPr>
            <a:endParaRPr lang="en-US" sz="1400" dirty="0"/>
          </a:p>
          <a:p>
            <a:pPr indent="0" marL="0">
              <a:spcAft>
                <a:spcPts val="600"/>
              </a:spcAft>
              <a:buNone/>
            </a:pPr>
            <a:r>
              <a:rPr lang="en-US" sz="1400" dirty="0">
                <a:solidFill>
                  <a:srgbClr val="6E6E6E"/>
                </a:solidFill>
                <a:latin typeface="Arial" pitchFamily="34" charset="0"/>
                <a:ea typeface="Arial" pitchFamily="34" charset="-122"/>
                <a:cs typeface="Arial" pitchFamily="34" charset="-120"/>
              </a:rPr>
              <a:t>Most will be from outside the chef and ranger pipelines. They sit alongside, share the same canteen, the same library, the same bell. The cross-pollination is the point.</a:t>
            </a:r>
            <a:endParaRPr lang="en-US" sz="1400" dirty="0"/>
          </a:p>
        </p:txBody>
      </p:sp>
      <p:sp>
        <p:nvSpPr>
          <p:cNvPr id="8" name="Shape 5"/>
          <p:cNvSpPr/>
          <p:nvPr/>
        </p:nvSpPr>
        <p:spPr>
          <a:xfrm>
            <a:off x="0" y="6720840"/>
            <a:ext cx="2438339" cy="137160"/>
          </a:xfrm>
          <a:prstGeom prst="rect">
            <a:avLst/>
          </a:prstGeom>
          <a:solidFill>
            <a:srgbClr val="E5322D"/>
          </a:solidFill>
          <a:ln w="12700">
            <a:solidFill>
              <a:srgbClr val="E5322D"/>
            </a:solidFill>
            <a:prstDash val="solid"/>
          </a:ln>
        </p:spPr>
      </p:sp>
      <p:sp>
        <p:nvSpPr>
          <p:cNvPr id="9" name="Shape 6"/>
          <p:cNvSpPr/>
          <p:nvPr/>
        </p:nvSpPr>
        <p:spPr>
          <a:xfrm>
            <a:off x="2438339" y="6720840"/>
            <a:ext cx="2438339" cy="137160"/>
          </a:xfrm>
          <a:prstGeom prst="rect">
            <a:avLst/>
          </a:prstGeom>
          <a:solidFill>
            <a:srgbClr val="0A0A0A"/>
          </a:solidFill>
          <a:ln w="12700">
            <a:solidFill>
              <a:srgbClr val="0A0A0A"/>
            </a:solidFill>
            <a:prstDash val="solid"/>
          </a:ln>
        </p:spPr>
      </p:sp>
      <p:sp>
        <p:nvSpPr>
          <p:cNvPr id="10" name="Shape 7"/>
          <p:cNvSpPr/>
          <p:nvPr/>
        </p:nvSpPr>
        <p:spPr>
          <a:xfrm>
            <a:off x="4876678" y="6720840"/>
            <a:ext cx="2438339" cy="137160"/>
          </a:xfrm>
          <a:prstGeom prst="rect">
            <a:avLst/>
          </a:prstGeom>
          <a:solidFill>
            <a:srgbClr val="1E5BA8"/>
          </a:solidFill>
          <a:ln w="12700">
            <a:solidFill>
              <a:srgbClr val="1E5BA8"/>
            </a:solidFill>
            <a:prstDash val="solid"/>
          </a:ln>
        </p:spPr>
      </p:sp>
      <p:sp>
        <p:nvSpPr>
          <p:cNvPr id="11" name="Shape 8"/>
          <p:cNvSpPr/>
          <p:nvPr/>
        </p:nvSpPr>
        <p:spPr>
          <a:xfrm>
            <a:off x="7315017" y="6720840"/>
            <a:ext cx="2438339" cy="137160"/>
          </a:xfrm>
          <a:prstGeom prst="rect">
            <a:avLst/>
          </a:prstGeom>
          <a:solidFill>
            <a:srgbClr val="C9A24A"/>
          </a:solidFill>
          <a:ln w="12700">
            <a:solidFill>
              <a:srgbClr val="C9A24A"/>
            </a:solidFill>
            <a:prstDash val="solid"/>
          </a:ln>
        </p:spPr>
      </p:sp>
      <p:sp>
        <p:nvSpPr>
          <p:cNvPr id="12" name="Shape 9"/>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0A0A0A"/>
                </a:solidFill>
                <a:latin typeface="Arial" pitchFamily="34" charset="0"/>
                <a:ea typeface="Arial" pitchFamily="34" charset="-122"/>
                <a:cs typeface="Arial" pitchFamily="34" charset="-120"/>
              </a:rPr>
              <a:t>WE / GRO / YOU</a:t>
            </a:r>
            <a:endParaRPr lang="en-US" sz="1000" dirty="0"/>
          </a:p>
        </p:txBody>
      </p:sp>
      <p:sp>
        <p:nvSpPr>
          <p:cNvPr id="3" name="Text 1"/>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12 / 16</a:t>
            </a:r>
            <a:endParaRPr lang="en-US" sz="900" dirty="0"/>
          </a:p>
        </p:txBody>
      </p:sp>
      <p:sp>
        <p:nvSpPr>
          <p:cNvPr id="4" name="Text 2"/>
          <p:cNvSpPr/>
          <p:nvPr/>
        </p:nvSpPr>
        <p:spPr>
          <a:xfrm>
            <a:off x="457200" y="82296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GOVERNANCE · STEWARDSHIP NOT CONTROL</a:t>
            </a:r>
            <a:endParaRPr lang="en-US" sz="1200" dirty="0"/>
          </a:p>
        </p:txBody>
      </p:sp>
      <p:sp>
        <p:nvSpPr>
          <p:cNvPr id="5" name="Text 3"/>
          <p:cNvSpPr/>
          <p:nvPr/>
        </p:nvSpPr>
        <p:spPr>
          <a:xfrm>
            <a:off x="457200" y="1280160"/>
            <a:ext cx="10972800" cy="640080"/>
          </a:xfrm>
          <a:prstGeom prst="rect">
            <a:avLst/>
          </a:prstGeom>
          <a:noFill/>
          <a:ln/>
        </p:spPr>
        <p:txBody>
          <a:bodyPr wrap="square" rtlCol="0" anchor="ctr"/>
          <a:lstStyle/>
          <a:p>
            <a:pPr indent="0" marL="0">
              <a:buNone/>
            </a:pPr>
            <a:r>
              <a:rPr lang="en-US" sz="3200" b="1" dirty="0">
                <a:solidFill>
                  <a:srgbClr val="0A0A0A"/>
                </a:solidFill>
                <a:latin typeface="Arial" pitchFamily="34" charset="0"/>
                <a:ea typeface="Arial" pitchFamily="34" charset="-122"/>
                <a:cs typeface="Arial" pitchFamily="34" charset="-120"/>
              </a:rPr>
              <a:t>It is not yours. It is the valley's.</a:t>
            </a:r>
            <a:endParaRPr lang="en-US" sz="3200" dirty="0"/>
          </a:p>
        </p:txBody>
      </p:sp>
      <p:sp>
        <p:nvSpPr>
          <p:cNvPr id="6" name="Shape 4"/>
          <p:cNvSpPr/>
          <p:nvPr/>
        </p:nvSpPr>
        <p:spPr>
          <a:xfrm>
            <a:off x="457200" y="2194560"/>
            <a:ext cx="7772400" cy="914400"/>
          </a:xfrm>
          <a:prstGeom prst="rect">
            <a:avLst/>
          </a:prstGeom>
          <a:solidFill>
            <a:srgbClr val="FFFFFF"/>
          </a:solidFill>
          <a:ln w="12700">
            <a:solidFill>
              <a:srgbClr val="E5E5E0"/>
            </a:solidFill>
            <a:prstDash val="solid"/>
          </a:ln>
        </p:spPr>
      </p:sp>
      <p:sp>
        <p:nvSpPr>
          <p:cNvPr id="7" name="Shape 5"/>
          <p:cNvSpPr/>
          <p:nvPr/>
        </p:nvSpPr>
        <p:spPr>
          <a:xfrm>
            <a:off x="457200" y="2194560"/>
            <a:ext cx="137160" cy="914400"/>
          </a:xfrm>
          <a:prstGeom prst="rect">
            <a:avLst/>
          </a:prstGeom>
          <a:solidFill>
            <a:srgbClr val="E5322D"/>
          </a:solidFill>
          <a:ln w="12700">
            <a:solidFill>
              <a:srgbClr val="E5322D"/>
            </a:solidFill>
            <a:prstDash val="solid"/>
          </a:ln>
        </p:spPr>
      </p:sp>
      <p:sp>
        <p:nvSpPr>
          <p:cNvPr id="8" name="Text 6"/>
          <p:cNvSpPr/>
          <p:nvPr/>
        </p:nvSpPr>
        <p:spPr>
          <a:xfrm>
            <a:off x="777240" y="2286000"/>
            <a:ext cx="7315200" cy="365760"/>
          </a:xfrm>
          <a:prstGeom prst="rect">
            <a:avLst/>
          </a:prstGeom>
          <a:noFill/>
          <a:ln/>
        </p:spPr>
        <p:txBody>
          <a:bodyPr wrap="square" rtlCol="0" anchor="ctr"/>
          <a:lstStyle/>
          <a:p>
            <a:pPr indent="0" marL="0">
              <a:buNone/>
            </a:pPr>
            <a:r>
              <a:rPr lang="en-US" sz="1600" b="1" dirty="0">
                <a:solidFill>
                  <a:srgbClr val="0A0A0A"/>
                </a:solidFill>
                <a:latin typeface="Arial" pitchFamily="34" charset="0"/>
                <a:ea typeface="Arial" pitchFamily="34" charset="-122"/>
                <a:cs typeface="Arial" pitchFamily="34" charset="-120"/>
              </a:rPr>
              <a:t>Education &amp; Growth Foundation SA</a:t>
            </a:r>
            <a:endParaRPr lang="en-US" sz="1600" dirty="0"/>
          </a:p>
        </p:txBody>
      </p:sp>
      <p:sp>
        <p:nvSpPr>
          <p:cNvPr id="9" name="Text 7"/>
          <p:cNvSpPr/>
          <p:nvPr/>
        </p:nvSpPr>
        <p:spPr>
          <a:xfrm>
            <a:off x="777240" y="2651760"/>
            <a:ext cx="7315200" cy="45720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Public-interest PBO. Holds equity-pledge contracts from every incentivised party.</a:t>
            </a:r>
            <a:endParaRPr lang="en-US" sz="1200" dirty="0"/>
          </a:p>
        </p:txBody>
      </p:sp>
      <p:sp>
        <p:nvSpPr>
          <p:cNvPr id="10" name="Shape 8"/>
          <p:cNvSpPr/>
          <p:nvPr/>
        </p:nvSpPr>
        <p:spPr>
          <a:xfrm>
            <a:off x="457200" y="3246120"/>
            <a:ext cx="7772400" cy="914400"/>
          </a:xfrm>
          <a:prstGeom prst="rect">
            <a:avLst/>
          </a:prstGeom>
          <a:solidFill>
            <a:srgbClr val="FFFFFF"/>
          </a:solidFill>
          <a:ln w="12700">
            <a:solidFill>
              <a:srgbClr val="E5E5E0"/>
            </a:solidFill>
            <a:prstDash val="solid"/>
          </a:ln>
        </p:spPr>
      </p:sp>
      <p:sp>
        <p:nvSpPr>
          <p:cNvPr id="11" name="Shape 9"/>
          <p:cNvSpPr/>
          <p:nvPr/>
        </p:nvSpPr>
        <p:spPr>
          <a:xfrm>
            <a:off x="457200" y="3246120"/>
            <a:ext cx="137160" cy="914400"/>
          </a:xfrm>
          <a:prstGeom prst="rect">
            <a:avLst/>
          </a:prstGeom>
          <a:solidFill>
            <a:srgbClr val="1E5BA8"/>
          </a:solidFill>
          <a:ln w="12700">
            <a:solidFill>
              <a:srgbClr val="1E5BA8"/>
            </a:solidFill>
            <a:prstDash val="solid"/>
          </a:ln>
        </p:spPr>
      </p:sp>
      <p:sp>
        <p:nvSpPr>
          <p:cNvPr id="12" name="Text 10"/>
          <p:cNvSpPr/>
          <p:nvPr/>
        </p:nvSpPr>
        <p:spPr>
          <a:xfrm>
            <a:off x="777240" y="3337560"/>
            <a:ext cx="7315200" cy="365760"/>
          </a:xfrm>
          <a:prstGeom prst="rect">
            <a:avLst/>
          </a:prstGeom>
          <a:noFill/>
          <a:ln/>
        </p:spPr>
        <p:txBody>
          <a:bodyPr wrap="square" rtlCol="0" anchor="ctr"/>
          <a:lstStyle/>
          <a:p>
            <a:pPr indent="0" marL="0">
              <a:buNone/>
            </a:pPr>
            <a:r>
              <a:rPr lang="en-US" sz="1600" b="1" dirty="0">
                <a:solidFill>
                  <a:srgbClr val="0A0A0A"/>
                </a:solidFill>
                <a:latin typeface="Arial" pitchFamily="34" charset="0"/>
                <a:ea typeface="Arial" pitchFamily="34" charset="-122"/>
                <a:cs typeface="Arial" pitchFamily="34" charset="-120"/>
              </a:rPr>
              <a:t>WeGroYou NPC + Co-op</a:t>
            </a:r>
            <a:endParaRPr lang="en-US" sz="1600" dirty="0"/>
          </a:p>
        </p:txBody>
      </p:sp>
      <p:sp>
        <p:nvSpPr>
          <p:cNvPr id="13" name="Text 11"/>
          <p:cNvSpPr/>
          <p:nvPr/>
        </p:nvSpPr>
        <p:spPr>
          <a:xfrm>
            <a:off x="777240" y="3703320"/>
            <a:ext cx="7315200" cy="45720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Holds the lease, the campus, the school and the IP pool. One member, one vote. 7-director board.</a:t>
            </a:r>
            <a:endParaRPr lang="en-US" sz="1200" dirty="0"/>
          </a:p>
        </p:txBody>
      </p:sp>
      <p:sp>
        <p:nvSpPr>
          <p:cNvPr id="14" name="Shape 12"/>
          <p:cNvSpPr/>
          <p:nvPr/>
        </p:nvSpPr>
        <p:spPr>
          <a:xfrm>
            <a:off x="457200" y="4297680"/>
            <a:ext cx="7772400" cy="914400"/>
          </a:xfrm>
          <a:prstGeom prst="rect">
            <a:avLst/>
          </a:prstGeom>
          <a:solidFill>
            <a:srgbClr val="FFFFFF"/>
          </a:solidFill>
          <a:ln w="12700">
            <a:solidFill>
              <a:srgbClr val="E5E5E0"/>
            </a:solidFill>
            <a:prstDash val="solid"/>
          </a:ln>
        </p:spPr>
      </p:sp>
      <p:sp>
        <p:nvSpPr>
          <p:cNvPr id="15" name="Shape 13"/>
          <p:cNvSpPr/>
          <p:nvPr/>
        </p:nvSpPr>
        <p:spPr>
          <a:xfrm>
            <a:off x="457200" y="4297680"/>
            <a:ext cx="137160" cy="914400"/>
          </a:xfrm>
          <a:prstGeom prst="rect">
            <a:avLst/>
          </a:prstGeom>
          <a:solidFill>
            <a:srgbClr val="0A0A0A"/>
          </a:solidFill>
          <a:ln w="12700">
            <a:solidFill>
              <a:srgbClr val="0A0A0A"/>
            </a:solidFill>
            <a:prstDash val="solid"/>
          </a:ln>
        </p:spPr>
      </p:sp>
      <p:sp>
        <p:nvSpPr>
          <p:cNvPr id="16" name="Text 14"/>
          <p:cNvSpPr/>
          <p:nvPr/>
        </p:nvSpPr>
        <p:spPr>
          <a:xfrm>
            <a:off x="777240" y="4389120"/>
            <a:ext cx="7315200" cy="365760"/>
          </a:xfrm>
          <a:prstGeom prst="rect">
            <a:avLst/>
          </a:prstGeom>
          <a:noFill/>
          <a:ln/>
        </p:spPr>
        <p:txBody>
          <a:bodyPr wrap="square" rtlCol="0" anchor="ctr"/>
          <a:lstStyle/>
          <a:p>
            <a:pPr indent="0" marL="0">
              <a:buNone/>
            </a:pPr>
            <a:r>
              <a:rPr lang="en-US" sz="1600" b="1" dirty="0">
                <a:solidFill>
                  <a:srgbClr val="0A0A0A"/>
                </a:solidFill>
                <a:latin typeface="Arial" pitchFamily="34" charset="0"/>
                <a:ea typeface="Arial" pitchFamily="34" charset="-122"/>
                <a:cs typeface="Arial" pitchFamily="34" charset="-120"/>
              </a:rPr>
              <a:t>ManCo (Pty Ltd) · Wim Meyer</a:t>
            </a:r>
            <a:endParaRPr lang="en-US" sz="1600" dirty="0"/>
          </a:p>
        </p:txBody>
      </p:sp>
      <p:sp>
        <p:nvSpPr>
          <p:cNvPr id="17" name="Text 15"/>
          <p:cNvSpPr/>
          <p:nvPr/>
        </p:nvSpPr>
        <p:spPr>
          <a:xfrm>
            <a:off x="777240" y="4754880"/>
            <a:ext cx="7315200" cy="45720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Day-to-day operator. Replaceable on 6-month notice by 75% NPC vote.</a:t>
            </a:r>
            <a:endParaRPr lang="en-US" sz="1200" dirty="0"/>
          </a:p>
        </p:txBody>
      </p:sp>
      <p:sp>
        <p:nvSpPr>
          <p:cNvPr id="18" name="Shape 16"/>
          <p:cNvSpPr/>
          <p:nvPr/>
        </p:nvSpPr>
        <p:spPr>
          <a:xfrm>
            <a:off x="457200" y="5349240"/>
            <a:ext cx="7772400" cy="914400"/>
          </a:xfrm>
          <a:prstGeom prst="rect">
            <a:avLst/>
          </a:prstGeom>
          <a:solidFill>
            <a:srgbClr val="FFFFFF"/>
          </a:solidFill>
          <a:ln w="12700">
            <a:solidFill>
              <a:srgbClr val="E5E5E0"/>
            </a:solidFill>
            <a:prstDash val="solid"/>
          </a:ln>
        </p:spPr>
      </p:sp>
      <p:sp>
        <p:nvSpPr>
          <p:cNvPr id="19" name="Shape 17"/>
          <p:cNvSpPr/>
          <p:nvPr/>
        </p:nvSpPr>
        <p:spPr>
          <a:xfrm>
            <a:off x="457200" y="5349240"/>
            <a:ext cx="137160" cy="914400"/>
          </a:xfrm>
          <a:prstGeom prst="rect">
            <a:avLst/>
          </a:prstGeom>
          <a:solidFill>
            <a:srgbClr val="6E6E6E"/>
          </a:solidFill>
          <a:ln w="12700">
            <a:solidFill>
              <a:srgbClr val="6E6E6E"/>
            </a:solidFill>
            <a:prstDash val="solid"/>
          </a:ln>
        </p:spPr>
      </p:sp>
      <p:sp>
        <p:nvSpPr>
          <p:cNvPr id="20" name="Text 18"/>
          <p:cNvSpPr/>
          <p:nvPr/>
        </p:nvSpPr>
        <p:spPr>
          <a:xfrm>
            <a:off x="777240" y="5440680"/>
            <a:ext cx="7315200" cy="365760"/>
          </a:xfrm>
          <a:prstGeom prst="rect">
            <a:avLst/>
          </a:prstGeom>
          <a:noFill/>
          <a:ln/>
        </p:spPr>
        <p:txBody>
          <a:bodyPr wrap="square" rtlCol="0" anchor="ctr"/>
          <a:lstStyle/>
          <a:p>
            <a:pPr indent="0" marL="0">
              <a:buNone/>
            </a:pPr>
            <a:r>
              <a:rPr lang="en-US" sz="1600" b="1" dirty="0">
                <a:solidFill>
                  <a:srgbClr val="0A0A0A"/>
                </a:solidFill>
                <a:latin typeface="Arial" pitchFamily="34" charset="0"/>
                <a:ea typeface="Arial" pitchFamily="34" charset="-122"/>
                <a:cs typeface="Arial" pitchFamily="34" charset="-120"/>
              </a:rPr>
              <a:t>The campus + 6 engines</a:t>
            </a:r>
            <a:endParaRPr lang="en-US" sz="1600" dirty="0"/>
          </a:p>
        </p:txBody>
      </p:sp>
      <p:sp>
        <p:nvSpPr>
          <p:cNvPr id="21" name="Text 19"/>
          <p:cNvSpPr/>
          <p:nvPr/>
        </p:nvSpPr>
        <p:spPr>
          <a:xfrm>
            <a:off x="777240" y="5806440"/>
            <a:ext cx="7315200" cy="45720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Hotel · School · Chefs · Rangers · Sportif · Ventures.</a:t>
            </a:r>
            <a:endParaRPr lang="en-US" sz="1200" dirty="0"/>
          </a:p>
        </p:txBody>
      </p:sp>
      <p:sp>
        <p:nvSpPr>
          <p:cNvPr id="22" name="Shape 20"/>
          <p:cNvSpPr/>
          <p:nvPr/>
        </p:nvSpPr>
        <p:spPr>
          <a:xfrm>
            <a:off x="8503920" y="2194560"/>
            <a:ext cx="3200400" cy="4206240"/>
          </a:xfrm>
          <a:prstGeom prst="rect">
            <a:avLst/>
          </a:prstGeom>
          <a:solidFill>
            <a:srgbClr val="E5322D"/>
          </a:solidFill>
          <a:ln w="12700">
            <a:solidFill>
              <a:srgbClr val="E5322D"/>
            </a:solidFill>
            <a:prstDash val="solid"/>
          </a:ln>
        </p:spPr>
      </p:sp>
      <p:sp>
        <p:nvSpPr>
          <p:cNvPr id="23" name="Text 21"/>
          <p:cNvSpPr/>
          <p:nvPr/>
        </p:nvSpPr>
        <p:spPr>
          <a:xfrm>
            <a:off x="8686800" y="2377440"/>
            <a:ext cx="2926080" cy="365760"/>
          </a:xfrm>
          <a:prstGeom prst="rect">
            <a:avLst/>
          </a:prstGeom>
          <a:noFill/>
          <a:ln/>
        </p:spPr>
        <p:txBody>
          <a:bodyPr wrap="square" rtlCol="0" anchor="ctr"/>
          <a:lstStyle/>
          <a:p>
            <a:pPr indent="0" marL="0">
              <a:buNone/>
            </a:pPr>
            <a:r>
              <a:rPr lang="en-US" sz="1100" b="1" spc="600" kern="0" dirty="0">
                <a:solidFill>
                  <a:srgbClr val="FFFFFF"/>
                </a:solidFill>
                <a:latin typeface="Arial" pitchFamily="34" charset="0"/>
                <a:ea typeface="Arial" pitchFamily="34" charset="-122"/>
                <a:cs typeface="Arial" pitchFamily="34" charset="-120"/>
              </a:rPr>
              <a:t>YOUR SEAT</a:t>
            </a:r>
            <a:endParaRPr lang="en-US" sz="1100" dirty="0"/>
          </a:p>
        </p:txBody>
      </p:sp>
      <p:sp>
        <p:nvSpPr>
          <p:cNvPr id="24" name="Text 22"/>
          <p:cNvSpPr/>
          <p:nvPr/>
        </p:nvSpPr>
        <p:spPr>
          <a:xfrm>
            <a:off x="8686800" y="2834640"/>
            <a:ext cx="2926080" cy="91440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Founding sponsor seat at the NPC + Co-op.</a:t>
            </a:r>
            <a:endParaRPr lang="en-US" sz="1800" dirty="0"/>
          </a:p>
        </p:txBody>
      </p:sp>
      <p:sp>
        <p:nvSpPr>
          <p:cNvPr id="25" name="Text 23"/>
          <p:cNvSpPr/>
          <p:nvPr/>
        </p:nvSpPr>
        <p:spPr>
          <a:xfrm>
            <a:off x="8686800" y="4114800"/>
            <a:ext cx="2926080" cy="2194560"/>
          </a:xfrm>
          <a:prstGeom prst="rect">
            <a:avLst/>
          </a:prstGeom>
          <a:noFill/>
          <a:ln/>
        </p:spPr>
        <p:txBody>
          <a:bodyPr wrap="square" rtlCol="0" anchor="ctr"/>
          <a:lstStyle/>
          <a:p>
            <a:pPr indent="0" marL="0">
              <a:buNone/>
            </a:pPr>
            <a:r>
              <a:rPr lang="en-US" sz="1200" dirty="0">
                <a:solidFill>
                  <a:srgbClr val="FFFFFF"/>
                </a:solidFill>
                <a:latin typeface="Arial" pitchFamily="34" charset="0"/>
                <a:ea typeface="Arial" pitchFamily="34" charset="-122"/>
                <a:cs typeface="Arial" pitchFamily="34" charset="-120"/>
              </a:rPr>
              <a:t>Permanent. Named. With a legacy plaque on the AD 1907 building. Voice on reserved matters. Not a controlling stake — by design.</a:t>
            </a:r>
            <a:endParaRPr lang="en-US" sz="1200" dirty="0"/>
          </a:p>
        </p:txBody>
      </p:sp>
      <p:sp>
        <p:nvSpPr>
          <p:cNvPr id="26" name="Shape 24"/>
          <p:cNvSpPr/>
          <p:nvPr/>
        </p:nvSpPr>
        <p:spPr>
          <a:xfrm>
            <a:off x="0" y="6720840"/>
            <a:ext cx="2438339" cy="137160"/>
          </a:xfrm>
          <a:prstGeom prst="rect">
            <a:avLst/>
          </a:prstGeom>
          <a:solidFill>
            <a:srgbClr val="E5322D"/>
          </a:solidFill>
          <a:ln w="12700">
            <a:solidFill>
              <a:srgbClr val="E5322D"/>
            </a:solidFill>
            <a:prstDash val="solid"/>
          </a:ln>
        </p:spPr>
      </p:sp>
      <p:sp>
        <p:nvSpPr>
          <p:cNvPr id="27" name="Shape 25"/>
          <p:cNvSpPr/>
          <p:nvPr/>
        </p:nvSpPr>
        <p:spPr>
          <a:xfrm>
            <a:off x="2438339" y="6720840"/>
            <a:ext cx="2438339" cy="137160"/>
          </a:xfrm>
          <a:prstGeom prst="rect">
            <a:avLst/>
          </a:prstGeom>
          <a:solidFill>
            <a:srgbClr val="0A0A0A"/>
          </a:solidFill>
          <a:ln w="12700">
            <a:solidFill>
              <a:srgbClr val="0A0A0A"/>
            </a:solidFill>
            <a:prstDash val="solid"/>
          </a:ln>
        </p:spPr>
      </p:sp>
      <p:sp>
        <p:nvSpPr>
          <p:cNvPr id="28" name="Shape 26"/>
          <p:cNvSpPr/>
          <p:nvPr/>
        </p:nvSpPr>
        <p:spPr>
          <a:xfrm>
            <a:off x="4876678" y="6720840"/>
            <a:ext cx="2438339" cy="137160"/>
          </a:xfrm>
          <a:prstGeom prst="rect">
            <a:avLst/>
          </a:prstGeom>
          <a:solidFill>
            <a:srgbClr val="1E5BA8"/>
          </a:solidFill>
          <a:ln w="12700">
            <a:solidFill>
              <a:srgbClr val="1E5BA8"/>
            </a:solidFill>
            <a:prstDash val="solid"/>
          </a:ln>
        </p:spPr>
      </p:sp>
      <p:sp>
        <p:nvSpPr>
          <p:cNvPr id="29" name="Shape 27"/>
          <p:cNvSpPr/>
          <p:nvPr/>
        </p:nvSpPr>
        <p:spPr>
          <a:xfrm>
            <a:off x="7315017" y="6720840"/>
            <a:ext cx="2438339" cy="137160"/>
          </a:xfrm>
          <a:prstGeom prst="rect">
            <a:avLst/>
          </a:prstGeom>
          <a:solidFill>
            <a:srgbClr val="C9A24A"/>
          </a:solidFill>
          <a:ln w="12700">
            <a:solidFill>
              <a:srgbClr val="C9A24A"/>
            </a:solidFill>
            <a:prstDash val="solid"/>
          </a:ln>
        </p:spPr>
      </p:sp>
      <p:sp>
        <p:nvSpPr>
          <p:cNvPr id="30" name="Shape 28"/>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0A0A0A"/>
                </a:solidFill>
                <a:latin typeface="Arial" pitchFamily="34" charset="0"/>
                <a:ea typeface="Arial" pitchFamily="34" charset="-122"/>
                <a:cs typeface="Arial" pitchFamily="34" charset="-120"/>
              </a:rPr>
              <a:t>WE / GRO / YOU</a:t>
            </a:r>
            <a:endParaRPr lang="en-US" sz="1000" dirty="0"/>
          </a:p>
        </p:txBody>
      </p:sp>
      <p:sp>
        <p:nvSpPr>
          <p:cNvPr id="3" name="Text 1"/>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13 / 16</a:t>
            </a:r>
            <a:endParaRPr lang="en-US" sz="900" dirty="0"/>
          </a:p>
        </p:txBody>
      </p:sp>
      <p:sp>
        <p:nvSpPr>
          <p:cNvPr id="4" name="Text 2"/>
          <p:cNvSpPr/>
          <p:nvPr/>
        </p:nvSpPr>
        <p:spPr>
          <a:xfrm>
            <a:off x="457200" y="82296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THE RULE ABOVE THE RULES</a:t>
            </a:r>
            <a:endParaRPr lang="en-US" sz="1200" dirty="0"/>
          </a:p>
        </p:txBody>
      </p:sp>
      <p:sp>
        <p:nvSpPr>
          <p:cNvPr id="5" name="Text 3"/>
          <p:cNvSpPr/>
          <p:nvPr/>
        </p:nvSpPr>
        <p:spPr>
          <a:xfrm>
            <a:off x="457200" y="1280160"/>
            <a:ext cx="10972800" cy="640080"/>
          </a:xfrm>
          <a:prstGeom prst="rect">
            <a:avLst/>
          </a:prstGeom>
          <a:noFill/>
          <a:ln/>
        </p:spPr>
        <p:txBody>
          <a:bodyPr wrap="square" rtlCol="0" anchor="ctr"/>
          <a:lstStyle/>
          <a:p>
            <a:pPr indent="0" marL="0">
              <a:buNone/>
            </a:pPr>
            <a:r>
              <a:rPr lang="en-US" sz="3200" b="1" dirty="0">
                <a:solidFill>
                  <a:srgbClr val="0A0A0A"/>
                </a:solidFill>
                <a:latin typeface="Arial" pitchFamily="34" charset="0"/>
                <a:ea typeface="Arial" pitchFamily="34" charset="-122"/>
                <a:cs typeface="Arial" pitchFamily="34" charset="-120"/>
              </a:rPr>
              <a:t>Where the upside goes.</a:t>
            </a:r>
            <a:endParaRPr lang="en-US" sz="3200" dirty="0"/>
          </a:p>
        </p:txBody>
      </p:sp>
      <p:sp>
        <p:nvSpPr>
          <p:cNvPr id="6" name="Text 4"/>
          <p:cNvSpPr/>
          <p:nvPr/>
        </p:nvSpPr>
        <p:spPr>
          <a:xfrm>
            <a:off x="457200" y="2011680"/>
            <a:ext cx="10972800" cy="914400"/>
          </a:xfrm>
          <a:prstGeom prst="rect">
            <a:avLst/>
          </a:prstGeom>
          <a:noFill/>
          <a:ln/>
        </p:spPr>
        <p:txBody>
          <a:bodyPr wrap="square" rtlCol="0" anchor="ctr"/>
          <a:lstStyle/>
          <a:p>
            <a:pPr indent="0" marL="0">
              <a:buNone/>
            </a:pPr>
            <a:r>
              <a:rPr lang="en-US" sz="1400" dirty="0">
                <a:solidFill>
                  <a:srgbClr val="6E6E6E"/>
                </a:solidFill>
                <a:latin typeface="Arial" pitchFamily="34" charset="0"/>
                <a:ea typeface="Arial" pitchFamily="34" charset="-122"/>
                <a:cs typeface="Arial" pitchFamily="34" charset="-120"/>
              </a:rPr>
              <a:t>Every share offered as an incentive — to ManCo, operators, brokers, anyone — sits inside or pledges back to a public-interest education foundation. Formed or nominated. Board appointed jointly by the NPC and the founding sponsor seat.</a:t>
            </a:r>
            <a:endParaRPr lang="en-US" sz="1400" dirty="0"/>
          </a:p>
        </p:txBody>
      </p:sp>
      <p:sp>
        <p:nvSpPr>
          <p:cNvPr id="7" name="Shape 5"/>
          <p:cNvSpPr/>
          <p:nvPr/>
        </p:nvSpPr>
        <p:spPr>
          <a:xfrm>
            <a:off x="457200" y="3200400"/>
            <a:ext cx="11247120" cy="365760"/>
          </a:xfrm>
          <a:prstGeom prst="rect">
            <a:avLst/>
          </a:prstGeom>
          <a:solidFill>
            <a:srgbClr val="0A0A0A"/>
          </a:solidFill>
          <a:ln w="12700">
            <a:solidFill>
              <a:srgbClr val="0A0A0A"/>
            </a:solidFill>
            <a:prstDash val="solid"/>
          </a:ln>
        </p:spPr>
      </p:sp>
      <p:sp>
        <p:nvSpPr>
          <p:cNvPr id="8" name="Text 6"/>
          <p:cNvSpPr/>
          <p:nvPr/>
        </p:nvSpPr>
        <p:spPr>
          <a:xfrm>
            <a:off x="594360" y="3246120"/>
            <a:ext cx="4572000" cy="274320"/>
          </a:xfrm>
          <a:prstGeom prst="rect">
            <a:avLst/>
          </a:prstGeom>
          <a:noFill/>
          <a:ln/>
        </p:spPr>
        <p:txBody>
          <a:bodyPr wrap="square" rtlCol="0" anchor="ctr"/>
          <a:lstStyle/>
          <a:p>
            <a:pPr indent="0" marL="0">
              <a:buNone/>
            </a:pPr>
            <a:r>
              <a:rPr lang="en-US" sz="1000" b="1" spc="400" kern="0" dirty="0">
                <a:solidFill>
                  <a:srgbClr val="FFFFFF"/>
                </a:solidFill>
                <a:latin typeface="Arial" pitchFamily="34" charset="0"/>
                <a:ea typeface="Arial" pitchFamily="34" charset="-122"/>
                <a:cs typeface="Arial" pitchFamily="34" charset="-120"/>
              </a:rPr>
              <a:t>INCENTIVE</a:t>
            </a:r>
            <a:endParaRPr lang="en-US" sz="1000" dirty="0"/>
          </a:p>
        </p:txBody>
      </p:sp>
      <p:sp>
        <p:nvSpPr>
          <p:cNvPr id="9" name="Text 7"/>
          <p:cNvSpPr/>
          <p:nvPr/>
        </p:nvSpPr>
        <p:spPr>
          <a:xfrm>
            <a:off x="5212080" y="3246120"/>
            <a:ext cx="6400800" cy="274320"/>
          </a:xfrm>
          <a:prstGeom prst="rect">
            <a:avLst/>
          </a:prstGeom>
          <a:noFill/>
          <a:ln/>
        </p:spPr>
        <p:txBody>
          <a:bodyPr wrap="square" rtlCol="0" anchor="ctr"/>
          <a:lstStyle/>
          <a:p>
            <a:pPr indent="0" marL="0">
              <a:buNone/>
            </a:pPr>
            <a:r>
              <a:rPr lang="en-US" sz="1000" b="1" spc="400" kern="0" dirty="0">
                <a:solidFill>
                  <a:srgbClr val="E5322D"/>
                </a:solidFill>
                <a:latin typeface="Arial" pitchFamily="34" charset="0"/>
                <a:ea typeface="Arial" pitchFamily="34" charset="-122"/>
                <a:cs typeface="Arial" pitchFamily="34" charset="-120"/>
              </a:rPr>
              <a:t>PLEDGE TO THE FOUNDATION</a:t>
            </a:r>
            <a:endParaRPr lang="en-US" sz="1000" dirty="0"/>
          </a:p>
        </p:txBody>
      </p:sp>
      <p:sp>
        <p:nvSpPr>
          <p:cNvPr id="10" name="Shape 8"/>
          <p:cNvSpPr/>
          <p:nvPr/>
        </p:nvSpPr>
        <p:spPr>
          <a:xfrm>
            <a:off x="457200" y="3611880"/>
            <a:ext cx="11247120" cy="502920"/>
          </a:xfrm>
          <a:prstGeom prst="rect">
            <a:avLst/>
          </a:prstGeom>
          <a:solidFill>
            <a:srgbClr val="FFFFFF"/>
          </a:solidFill>
          <a:ln w="6350">
            <a:solidFill>
              <a:srgbClr val="E5E5E0"/>
            </a:solidFill>
            <a:prstDash val="solid"/>
          </a:ln>
        </p:spPr>
      </p:sp>
      <p:sp>
        <p:nvSpPr>
          <p:cNvPr id="11" name="Text 9"/>
          <p:cNvSpPr/>
          <p:nvPr/>
        </p:nvSpPr>
        <p:spPr>
          <a:xfrm>
            <a:off x="594360" y="3703320"/>
            <a:ext cx="4572000" cy="365760"/>
          </a:xfrm>
          <a:prstGeom prst="rect">
            <a:avLst/>
          </a:prstGeom>
          <a:noFill/>
          <a:ln/>
        </p:spPr>
        <p:txBody>
          <a:bodyPr wrap="square" rtlCol="0" anchor="ctr"/>
          <a:lstStyle/>
          <a:p>
            <a:pPr indent="0" marL="0">
              <a:buNone/>
            </a:pPr>
            <a:r>
              <a:rPr lang="en-US" sz="1200" b="1" dirty="0">
                <a:solidFill>
                  <a:srgbClr val="0A0A0A"/>
                </a:solidFill>
                <a:latin typeface="Arial" pitchFamily="34" charset="0"/>
                <a:ea typeface="Arial" pitchFamily="34" charset="-122"/>
                <a:cs typeface="Arial" pitchFamily="34" charset="-120"/>
              </a:rPr>
              <a:t>ManCo founders' equity (10%)</a:t>
            </a:r>
            <a:endParaRPr lang="en-US" sz="1200" dirty="0"/>
          </a:p>
        </p:txBody>
      </p:sp>
      <p:sp>
        <p:nvSpPr>
          <p:cNvPr id="12" name="Text 10"/>
          <p:cNvSpPr/>
          <p:nvPr/>
        </p:nvSpPr>
        <p:spPr>
          <a:xfrm>
            <a:off x="5212080" y="3703320"/>
            <a:ext cx="6400800" cy="36576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25% of any exit or dividend → Foundation</a:t>
            </a:r>
            <a:endParaRPr lang="en-US" sz="1200" dirty="0"/>
          </a:p>
        </p:txBody>
      </p:sp>
      <p:sp>
        <p:nvSpPr>
          <p:cNvPr id="13" name="Shape 11"/>
          <p:cNvSpPr/>
          <p:nvPr/>
        </p:nvSpPr>
        <p:spPr>
          <a:xfrm>
            <a:off x="457200" y="4114800"/>
            <a:ext cx="11247120" cy="502920"/>
          </a:xfrm>
          <a:prstGeom prst="rect">
            <a:avLst/>
          </a:prstGeom>
          <a:solidFill>
            <a:srgbClr val="F2F2EE"/>
          </a:solidFill>
          <a:ln w="6350">
            <a:solidFill>
              <a:srgbClr val="E5E5E0"/>
            </a:solidFill>
            <a:prstDash val="solid"/>
          </a:ln>
        </p:spPr>
      </p:sp>
      <p:sp>
        <p:nvSpPr>
          <p:cNvPr id="14" name="Text 12"/>
          <p:cNvSpPr/>
          <p:nvPr/>
        </p:nvSpPr>
        <p:spPr>
          <a:xfrm>
            <a:off x="594360" y="4206240"/>
            <a:ext cx="4572000" cy="365760"/>
          </a:xfrm>
          <a:prstGeom prst="rect">
            <a:avLst/>
          </a:prstGeom>
          <a:noFill/>
          <a:ln/>
        </p:spPr>
        <p:txBody>
          <a:bodyPr wrap="square" rtlCol="0" anchor="ctr"/>
          <a:lstStyle/>
          <a:p>
            <a:pPr indent="0" marL="0">
              <a:buNone/>
            </a:pPr>
            <a:r>
              <a:rPr lang="en-US" sz="1200" b="1" dirty="0">
                <a:solidFill>
                  <a:srgbClr val="0A0A0A"/>
                </a:solidFill>
                <a:latin typeface="Arial" pitchFamily="34" charset="0"/>
                <a:ea typeface="Arial" pitchFamily="34" charset="-122"/>
                <a:cs typeface="Arial" pitchFamily="34" charset="-120"/>
              </a:rPr>
              <a:t>Wegro Ventures carry (10%)</a:t>
            </a:r>
            <a:endParaRPr lang="en-US" sz="1200" dirty="0"/>
          </a:p>
        </p:txBody>
      </p:sp>
      <p:sp>
        <p:nvSpPr>
          <p:cNvPr id="15" name="Text 13"/>
          <p:cNvSpPr/>
          <p:nvPr/>
        </p:nvSpPr>
        <p:spPr>
          <a:xfrm>
            <a:off x="5212080" y="4206240"/>
            <a:ext cx="6400800" cy="36576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25% of carry on every realised exit → Foundation</a:t>
            </a:r>
            <a:endParaRPr lang="en-US" sz="1200" dirty="0"/>
          </a:p>
        </p:txBody>
      </p:sp>
      <p:sp>
        <p:nvSpPr>
          <p:cNvPr id="16" name="Shape 14"/>
          <p:cNvSpPr/>
          <p:nvPr/>
        </p:nvSpPr>
        <p:spPr>
          <a:xfrm>
            <a:off x="457200" y="4617720"/>
            <a:ext cx="11247120" cy="502920"/>
          </a:xfrm>
          <a:prstGeom prst="rect">
            <a:avLst/>
          </a:prstGeom>
          <a:solidFill>
            <a:srgbClr val="FFFFFF"/>
          </a:solidFill>
          <a:ln w="6350">
            <a:solidFill>
              <a:srgbClr val="E5E5E0"/>
            </a:solidFill>
            <a:prstDash val="solid"/>
          </a:ln>
        </p:spPr>
      </p:sp>
      <p:sp>
        <p:nvSpPr>
          <p:cNvPr id="17" name="Text 15"/>
          <p:cNvSpPr/>
          <p:nvPr/>
        </p:nvSpPr>
        <p:spPr>
          <a:xfrm>
            <a:off x="594360" y="4709160"/>
            <a:ext cx="4572000" cy="365760"/>
          </a:xfrm>
          <a:prstGeom prst="rect">
            <a:avLst/>
          </a:prstGeom>
          <a:noFill/>
          <a:ln/>
        </p:spPr>
        <p:txBody>
          <a:bodyPr wrap="square" rtlCol="0" anchor="ctr"/>
          <a:lstStyle/>
          <a:p>
            <a:pPr indent="0" marL="0">
              <a:buNone/>
            </a:pPr>
            <a:r>
              <a:rPr lang="en-US" sz="1200" b="1" dirty="0">
                <a:solidFill>
                  <a:srgbClr val="0A0A0A"/>
                </a:solidFill>
                <a:latin typeface="Arial" pitchFamily="34" charset="0"/>
                <a:ea typeface="Arial" pitchFamily="34" charset="-122"/>
                <a:cs typeface="Arial" pitchFamily="34" charset="-120"/>
              </a:rPr>
              <a:t>Vertical operator equity</a:t>
            </a:r>
            <a:endParaRPr lang="en-US" sz="1200" dirty="0"/>
          </a:p>
        </p:txBody>
      </p:sp>
      <p:sp>
        <p:nvSpPr>
          <p:cNvPr id="18" name="Text 16"/>
          <p:cNvSpPr/>
          <p:nvPr/>
        </p:nvSpPr>
        <p:spPr>
          <a:xfrm>
            <a:off x="5212080" y="4709160"/>
            <a:ext cx="6400800" cy="36576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10% of operator equity issued at incorporation → Foundation</a:t>
            </a:r>
            <a:endParaRPr lang="en-US" sz="1200" dirty="0"/>
          </a:p>
        </p:txBody>
      </p:sp>
      <p:sp>
        <p:nvSpPr>
          <p:cNvPr id="19" name="Shape 17"/>
          <p:cNvSpPr/>
          <p:nvPr/>
        </p:nvSpPr>
        <p:spPr>
          <a:xfrm>
            <a:off x="457200" y="5120640"/>
            <a:ext cx="11247120" cy="502920"/>
          </a:xfrm>
          <a:prstGeom prst="rect">
            <a:avLst/>
          </a:prstGeom>
          <a:solidFill>
            <a:srgbClr val="F2F2EE"/>
          </a:solidFill>
          <a:ln w="6350">
            <a:solidFill>
              <a:srgbClr val="E5E5E0"/>
            </a:solidFill>
            <a:prstDash val="solid"/>
          </a:ln>
        </p:spPr>
      </p:sp>
      <p:sp>
        <p:nvSpPr>
          <p:cNvPr id="20" name="Text 18"/>
          <p:cNvSpPr/>
          <p:nvPr/>
        </p:nvSpPr>
        <p:spPr>
          <a:xfrm>
            <a:off x="594360" y="5212080"/>
            <a:ext cx="4572000" cy="365760"/>
          </a:xfrm>
          <a:prstGeom prst="rect">
            <a:avLst/>
          </a:prstGeom>
          <a:noFill/>
          <a:ln/>
        </p:spPr>
        <p:txBody>
          <a:bodyPr wrap="square" rtlCol="0" anchor="ctr"/>
          <a:lstStyle/>
          <a:p>
            <a:pPr indent="0" marL="0">
              <a:buNone/>
            </a:pPr>
            <a:r>
              <a:rPr lang="en-US" sz="1200" b="1" dirty="0">
                <a:solidFill>
                  <a:srgbClr val="0A0A0A"/>
                </a:solidFill>
                <a:latin typeface="Arial" pitchFamily="34" charset="0"/>
                <a:ea typeface="Arial" pitchFamily="34" charset="-122"/>
                <a:cs typeface="Arial" pitchFamily="34" charset="-120"/>
              </a:rPr>
              <a:t>LifeStone broker fee</a:t>
            </a:r>
            <a:endParaRPr lang="en-US" sz="1200" dirty="0"/>
          </a:p>
        </p:txBody>
      </p:sp>
      <p:sp>
        <p:nvSpPr>
          <p:cNvPr id="21" name="Text 19"/>
          <p:cNvSpPr/>
          <p:nvPr/>
        </p:nvSpPr>
        <p:spPr>
          <a:xfrm>
            <a:off x="5212080" y="5212080"/>
            <a:ext cx="6400800" cy="36576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100% routed via Foundation on exit (sunsets year 3)</a:t>
            </a:r>
            <a:endParaRPr lang="en-US" sz="1200" dirty="0"/>
          </a:p>
        </p:txBody>
      </p:sp>
      <p:sp>
        <p:nvSpPr>
          <p:cNvPr id="22" name="Shape 20"/>
          <p:cNvSpPr/>
          <p:nvPr/>
        </p:nvSpPr>
        <p:spPr>
          <a:xfrm>
            <a:off x="457200" y="5623560"/>
            <a:ext cx="11247120" cy="502920"/>
          </a:xfrm>
          <a:prstGeom prst="rect">
            <a:avLst/>
          </a:prstGeom>
          <a:solidFill>
            <a:srgbClr val="FFFFFF"/>
          </a:solidFill>
          <a:ln w="6350">
            <a:solidFill>
              <a:srgbClr val="E5E5E0"/>
            </a:solidFill>
            <a:prstDash val="solid"/>
          </a:ln>
        </p:spPr>
      </p:sp>
      <p:sp>
        <p:nvSpPr>
          <p:cNvPr id="23" name="Text 21"/>
          <p:cNvSpPr/>
          <p:nvPr/>
        </p:nvSpPr>
        <p:spPr>
          <a:xfrm>
            <a:off x="594360" y="5715000"/>
            <a:ext cx="4572000" cy="365760"/>
          </a:xfrm>
          <a:prstGeom prst="rect">
            <a:avLst/>
          </a:prstGeom>
          <a:noFill/>
          <a:ln/>
        </p:spPr>
        <p:txBody>
          <a:bodyPr wrap="square" rtlCol="0" anchor="ctr"/>
          <a:lstStyle/>
          <a:p>
            <a:pPr indent="0" marL="0">
              <a:buNone/>
            </a:pPr>
            <a:r>
              <a:rPr lang="en-US" sz="1200" b="1" dirty="0">
                <a:solidFill>
                  <a:srgbClr val="0A0A0A"/>
                </a:solidFill>
                <a:latin typeface="Arial" pitchFamily="34" charset="0"/>
                <a:ea typeface="Arial" pitchFamily="34" charset="-122"/>
                <a:cs typeface="Arial" pitchFamily="34" charset="-120"/>
              </a:rPr>
              <a:t>Patron donations</a:t>
            </a:r>
            <a:endParaRPr lang="en-US" sz="1200" dirty="0"/>
          </a:p>
        </p:txBody>
      </p:sp>
      <p:sp>
        <p:nvSpPr>
          <p:cNvPr id="24" name="Text 22"/>
          <p:cNvSpPr/>
          <p:nvPr/>
        </p:nvSpPr>
        <p:spPr>
          <a:xfrm>
            <a:off x="5212080" y="5715000"/>
            <a:ext cx="6400800" cy="36576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100% to NPC; education-tagged portion held by Foundation</a:t>
            </a:r>
            <a:endParaRPr lang="en-US" sz="1200" dirty="0"/>
          </a:p>
        </p:txBody>
      </p:sp>
      <p:sp>
        <p:nvSpPr>
          <p:cNvPr id="25" name="Shape 23"/>
          <p:cNvSpPr/>
          <p:nvPr/>
        </p:nvSpPr>
        <p:spPr>
          <a:xfrm>
            <a:off x="0" y="6720840"/>
            <a:ext cx="2438339" cy="137160"/>
          </a:xfrm>
          <a:prstGeom prst="rect">
            <a:avLst/>
          </a:prstGeom>
          <a:solidFill>
            <a:srgbClr val="E5322D"/>
          </a:solidFill>
          <a:ln w="12700">
            <a:solidFill>
              <a:srgbClr val="E5322D"/>
            </a:solidFill>
            <a:prstDash val="solid"/>
          </a:ln>
        </p:spPr>
      </p:sp>
      <p:sp>
        <p:nvSpPr>
          <p:cNvPr id="26" name="Shape 24"/>
          <p:cNvSpPr/>
          <p:nvPr/>
        </p:nvSpPr>
        <p:spPr>
          <a:xfrm>
            <a:off x="2438339" y="6720840"/>
            <a:ext cx="2438339" cy="137160"/>
          </a:xfrm>
          <a:prstGeom prst="rect">
            <a:avLst/>
          </a:prstGeom>
          <a:solidFill>
            <a:srgbClr val="0A0A0A"/>
          </a:solidFill>
          <a:ln w="12700">
            <a:solidFill>
              <a:srgbClr val="0A0A0A"/>
            </a:solidFill>
            <a:prstDash val="solid"/>
          </a:ln>
        </p:spPr>
      </p:sp>
      <p:sp>
        <p:nvSpPr>
          <p:cNvPr id="27" name="Shape 25"/>
          <p:cNvSpPr/>
          <p:nvPr/>
        </p:nvSpPr>
        <p:spPr>
          <a:xfrm>
            <a:off x="4876678" y="6720840"/>
            <a:ext cx="2438339" cy="137160"/>
          </a:xfrm>
          <a:prstGeom prst="rect">
            <a:avLst/>
          </a:prstGeom>
          <a:solidFill>
            <a:srgbClr val="1E5BA8"/>
          </a:solidFill>
          <a:ln w="12700">
            <a:solidFill>
              <a:srgbClr val="1E5BA8"/>
            </a:solidFill>
            <a:prstDash val="solid"/>
          </a:ln>
        </p:spPr>
      </p:sp>
      <p:sp>
        <p:nvSpPr>
          <p:cNvPr id="28" name="Shape 26"/>
          <p:cNvSpPr/>
          <p:nvPr/>
        </p:nvSpPr>
        <p:spPr>
          <a:xfrm>
            <a:off x="7315017" y="6720840"/>
            <a:ext cx="2438339" cy="137160"/>
          </a:xfrm>
          <a:prstGeom prst="rect">
            <a:avLst/>
          </a:prstGeom>
          <a:solidFill>
            <a:srgbClr val="C9A24A"/>
          </a:solidFill>
          <a:ln w="12700">
            <a:solidFill>
              <a:srgbClr val="C9A24A"/>
            </a:solidFill>
            <a:prstDash val="solid"/>
          </a:ln>
        </p:spPr>
      </p:sp>
      <p:sp>
        <p:nvSpPr>
          <p:cNvPr id="29" name="Shape 27"/>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0A0A0A"/>
                </a:solidFill>
                <a:latin typeface="Arial" pitchFamily="34" charset="0"/>
                <a:ea typeface="Arial" pitchFamily="34" charset="-122"/>
                <a:cs typeface="Arial" pitchFamily="34" charset="-120"/>
              </a:rPr>
              <a:t>WE / GRO / YOU</a:t>
            </a:r>
            <a:endParaRPr lang="en-US" sz="1000" dirty="0"/>
          </a:p>
        </p:txBody>
      </p:sp>
      <p:sp>
        <p:nvSpPr>
          <p:cNvPr id="3" name="Text 1"/>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14 / 16</a:t>
            </a:r>
            <a:endParaRPr lang="en-US" sz="900" dirty="0"/>
          </a:p>
        </p:txBody>
      </p:sp>
      <p:sp>
        <p:nvSpPr>
          <p:cNvPr id="4" name="Text 2"/>
          <p:cNvSpPr/>
          <p:nvPr/>
        </p:nvSpPr>
        <p:spPr>
          <a:xfrm>
            <a:off x="457200" y="82296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WHAT WE ARE ASKING FOR</a:t>
            </a:r>
            <a:endParaRPr lang="en-US" sz="1200" dirty="0"/>
          </a:p>
        </p:txBody>
      </p:sp>
      <p:sp>
        <p:nvSpPr>
          <p:cNvPr id="5" name="Text 3"/>
          <p:cNvSpPr/>
          <p:nvPr/>
        </p:nvSpPr>
        <p:spPr>
          <a:xfrm>
            <a:off x="457200" y="1280160"/>
            <a:ext cx="10972800" cy="640080"/>
          </a:xfrm>
          <a:prstGeom prst="rect">
            <a:avLst/>
          </a:prstGeom>
          <a:noFill/>
          <a:ln/>
        </p:spPr>
        <p:txBody>
          <a:bodyPr wrap="square" rtlCol="0" anchor="ctr"/>
          <a:lstStyle/>
          <a:p>
            <a:pPr indent="0" marL="0">
              <a:buNone/>
            </a:pPr>
            <a:r>
              <a:rPr lang="en-US" sz="3000" b="1" dirty="0">
                <a:solidFill>
                  <a:srgbClr val="0A0A0A"/>
                </a:solidFill>
                <a:latin typeface="Arial" pitchFamily="34" charset="0"/>
                <a:ea typeface="Arial" pitchFamily="34" charset="-122"/>
                <a:cs typeface="Arial" pitchFamily="34" charset="-120"/>
              </a:rPr>
              <a:t>Three options. Smallest to largest.</a:t>
            </a:r>
            <a:endParaRPr lang="en-US" sz="3000" dirty="0"/>
          </a:p>
        </p:txBody>
      </p:sp>
      <p:sp>
        <p:nvSpPr>
          <p:cNvPr id="6" name="Text 4"/>
          <p:cNvSpPr/>
          <p:nvPr/>
        </p:nvSpPr>
        <p:spPr>
          <a:xfrm>
            <a:off x="457200" y="2011680"/>
            <a:ext cx="10972800" cy="548640"/>
          </a:xfrm>
          <a:prstGeom prst="rect">
            <a:avLst/>
          </a:prstGeom>
          <a:noFill/>
          <a:ln/>
        </p:spPr>
        <p:txBody>
          <a:bodyPr wrap="square" rtlCol="0" anchor="ctr"/>
          <a:lstStyle/>
          <a:p>
            <a:pPr indent="0" marL="0">
              <a:buNone/>
            </a:pPr>
            <a:r>
              <a:rPr lang="en-US" sz="1300" dirty="0">
                <a:solidFill>
                  <a:srgbClr val="6E6E6E"/>
                </a:solidFill>
                <a:latin typeface="Arial" pitchFamily="34" charset="0"/>
                <a:ea typeface="Arial" pitchFamily="34" charset="-122"/>
                <a:cs typeface="Arial" pitchFamily="34" charset="-120"/>
              </a:rPr>
              <a:t>Each tier is fully donated through the Education &amp; Growth Foundation SA. None of it returns to LifeStone, ManCo or any private party.</a:t>
            </a:r>
            <a:endParaRPr lang="en-US" sz="1300" dirty="0"/>
          </a:p>
        </p:txBody>
      </p:sp>
      <p:sp>
        <p:nvSpPr>
          <p:cNvPr id="7" name="Shape 5"/>
          <p:cNvSpPr/>
          <p:nvPr/>
        </p:nvSpPr>
        <p:spPr>
          <a:xfrm>
            <a:off x="380848" y="2743200"/>
            <a:ext cx="3657600" cy="3749040"/>
          </a:xfrm>
          <a:prstGeom prst="rect">
            <a:avLst/>
          </a:prstGeom>
          <a:solidFill>
            <a:srgbClr val="FFFFFF"/>
          </a:solidFill>
          <a:ln w="12700">
            <a:solidFill>
              <a:srgbClr val="E5E5E0"/>
            </a:solidFill>
            <a:prstDash val="solid"/>
          </a:ln>
        </p:spPr>
      </p:sp>
      <p:sp>
        <p:nvSpPr>
          <p:cNvPr id="8" name="Text 6"/>
          <p:cNvSpPr/>
          <p:nvPr/>
        </p:nvSpPr>
        <p:spPr>
          <a:xfrm>
            <a:off x="655168" y="2880360"/>
            <a:ext cx="3108960" cy="274320"/>
          </a:xfrm>
          <a:prstGeom prst="rect">
            <a:avLst/>
          </a:prstGeom>
          <a:noFill/>
          <a:ln/>
        </p:spPr>
        <p:txBody>
          <a:bodyPr wrap="square" rtlCol="0" anchor="ctr"/>
          <a:lstStyle/>
          <a:p>
            <a:pPr indent="0" marL="0">
              <a:buNone/>
            </a:pPr>
            <a:r>
              <a:rPr lang="en-US" sz="1000" b="1" spc="500" kern="0" dirty="0">
                <a:solidFill>
                  <a:srgbClr val="6E6E6E"/>
                </a:solidFill>
                <a:latin typeface="Arial" pitchFamily="34" charset="0"/>
                <a:ea typeface="Arial" pitchFamily="34" charset="-122"/>
                <a:cs typeface="Arial" pitchFamily="34" charset="-120"/>
              </a:rPr>
              <a:t>PATRON</a:t>
            </a:r>
            <a:endParaRPr lang="en-US" sz="1000" dirty="0"/>
          </a:p>
        </p:txBody>
      </p:sp>
      <p:sp>
        <p:nvSpPr>
          <p:cNvPr id="9" name="Text 7"/>
          <p:cNvSpPr/>
          <p:nvPr/>
        </p:nvSpPr>
        <p:spPr>
          <a:xfrm>
            <a:off x="655168" y="3200400"/>
            <a:ext cx="3108960" cy="640080"/>
          </a:xfrm>
          <a:prstGeom prst="rect">
            <a:avLst/>
          </a:prstGeom>
          <a:noFill/>
          <a:ln/>
        </p:spPr>
        <p:txBody>
          <a:bodyPr wrap="square" rtlCol="0" anchor="ctr"/>
          <a:lstStyle/>
          <a:p>
            <a:pPr indent="0" marL="0">
              <a:buNone/>
            </a:pPr>
            <a:r>
              <a:rPr lang="en-US" sz="3200" b="1" dirty="0">
                <a:solidFill>
                  <a:srgbClr val="0A0A0A"/>
                </a:solidFill>
                <a:latin typeface="Arial" pitchFamily="34" charset="0"/>
                <a:ea typeface="Arial" pitchFamily="34" charset="-122"/>
                <a:cs typeface="Arial" pitchFamily="34" charset="-120"/>
              </a:rPr>
              <a:t>R5–10m</a:t>
            </a:r>
            <a:endParaRPr lang="en-US" sz="3200" dirty="0"/>
          </a:p>
        </p:txBody>
      </p:sp>
      <p:sp>
        <p:nvSpPr>
          <p:cNvPr id="10" name="Text 8"/>
          <p:cNvSpPr/>
          <p:nvPr/>
        </p:nvSpPr>
        <p:spPr>
          <a:xfrm>
            <a:off x="655168" y="3931920"/>
            <a:ext cx="3108960" cy="82296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Founding-tier philanthropy. Quiet, named, legacy-marked.</a:t>
            </a:r>
            <a:endParaRPr lang="en-US" sz="1200" dirty="0"/>
          </a:p>
        </p:txBody>
      </p:sp>
      <p:sp>
        <p:nvSpPr>
          <p:cNvPr id="11" name="Text 9"/>
          <p:cNvSpPr/>
          <p:nvPr/>
        </p:nvSpPr>
        <p:spPr>
          <a:xfrm>
            <a:off x="655168" y="4846320"/>
            <a:ext cx="3108960" cy="1554480"/>
          </a:xfrm>
          <a:prstGeom prst="rect">
            <a:avLst/>
          </a:prstGeom>
          <a:noFill/>
          <a:ln/>
        </p:spPr>
        <p:txBody>
          <a:bodyPr wrap="square" rtlCol="0" anchor="ctr"/>
          <a:lstStyle/>
          <a:p>
            <a:pPr indent="0" marL="0">
              <a:spcAft>
                <a:spcPts val="300"/>
              </a:spcAft>
              <a:buNone/>
            </a:pPr>
            <a:r>
              <a:rPr lang="en-US" sz="1100" dirty="0">
                <a:solidFill>
                  <a:srgbClr val="0A0A0A"/>
                </a:solidFill>
                <a:latin typeface="Arial" pitchFamily="34" charset="0"/>
                <a:ea typeface="Arial" pitchFamily="34" charset="-122"/>
                <a:cs typeface="Arial" pitchFamily="34" charset="-120"/>
              </a:rPr>
              <a:t>✓  Names the Hospitality Academy intake hall
</a:t>
            </a:r>
            <a:pPr indent="0" marL="0">
              <a:spcAft>
                <a:spcPts val="300"/>
              </a:spcAft>
              <a:buNone/>
            </a:pPr>
            <a:r>
              <a:rPr lang="en-US" sz="1100" dirty="0">
                <a:solidFill>
                  <a:srgbClr val="0A0A0A"/>
                </a:solidFill>
                <a:latin typeface="Arial" pitchFamily="34" charset="0"/>
                <a:ea typeface="Arial" pitchFamily="34" charset="-122"/>
                <a:cs typeface="Arial" pitchFamily="34" charset="-120"/>
              </a:rPr>
              <a:t>✓  Founding sponsor seat at the NPC + Co-op
</a:t>
            </a:r>
            <a:pPr indent="0" marL="0">
              <a:spcAft>
                <a:spcPts val="300"/>
              </a:spcAft>
              <a:buNone/>
            </a:pPr>
            <a:r>
              <a:rPr lang="en-US" sz="1100" dirty="0">
                <a:solidFill>
                  <a:srgbClr val="0A0A0A"/>
                </a:solidFill>
                <a:latin typeface="Arial" pitchFamily="34" charset="0"/>
                <a:ea typeface="Arial" pitchFamily="34" charset="-122"/>
                <a:cs typeface="Arial" pitchFamily="34" charset="-120"/>
              </a:rPr>
              <a:t>✓  Permanent legacy plaque on the AD 1907 building
</a:t>
            </a:r>
            <a:endParaRPr lang="en-US" sz="1100" dirty="0"/>
          </a:p>
        </p:txBody>
      </p:sp>
      <p:sp>
        <p:nvSpPr>
          <p:cNvPr id="12" name="Shape 10"/>
          <p:cNvSpPr/>
          <p:nvPr/>
        </p:nvSpPr>
        <p:spPr>
          <a:xfrm>
            <a:off x="4267048" y="2743200"/>
            <a:ext cx="3657600" cy="3749040"/>
          </a:xfrm>
          <a:prstGeom prst="rect">
            <a:avLst/>
          </a:prstGeom>
          <a:solidFill>
            <a:srgbClr val="FFF5F5"/>
          </a:solidFill>
          <a:ln w="25400">
            <a:solidFill>
              <a:srgbClr val="E5322D"/>
            </a:solidFill>
            <a:prstDash val="solid"/>
          </a:ln>
        </p:spPr>
      </p:sp>
      <p:sp>
        <p:nvSpPr>
          <p:cNvPr id="13" name="Text 11"/>
          <p:cNvSpPr/>
          <p:nvPr/>
        </p:nvSpPr>
        <p:spPr>
          <a:xfrm>
            <a:off x="4541368" y="2880360"/>
            <a:ext cx="3108960" cy="274320"/>
          </a:xfrm>
          <a:prstGeom prst="rect">
            <a:avLst/>
          </a:prstGeom>
          <a:noFill/>
          <a:ln/>
        </p:spPr>
        <p:txBody>
          <a:bodyPr wrap="square" rtlCol="0" anchor="ctr"/>
          <a:lstStyle/>
          <a:p>
            <a:pPr indent="0" marL="0">
              <a:buNone/>
            </a:pPr>
            <a:r>
              <a:rPr lang="en-US" sz="1000" b="1" spc="500" kern="0" dirty="0">
                <a:solidFill>
                  <a:srgbClr val="E5322D"/>
                </a:solidFill>
                <a:latin typeface="Arial" pitchFamily="34" charset="0"/>
                <a:ea typeface="Arial" pitchFamily="34" charset="-122"/>
                <a:cs typeface="Arial" pitchFamily="34" charset="-120"/>
              </a:rPr>
              <a:t>CORNERSTONE</a:t>
            </a:r>
            <a:endParaRPr lang="en-US" sz="1000" dirty="0"/>
          </a:p>
        </p:txBody>
      </p:sp>
      <p:sp>
        <p:nvSpPr>
          <p:cNvPr id="14" name="Text 12"/>
          <p:cNvSpPr/>
          <p:nvPr/>
        </p:nvSpPr>
        <p:spPr>
          <a:xfrm>
            <a:off x="4541368" y="3200400"/>
            <a:ext cx="3108960" cy="640080"/>
          </a:xfrm>
          <a:prstGeom prst="rect">
            <a:avLst/>
          </a:prstGeom>
          <a:noFill/>
          <a:ln/>
        </p:spPr>
        <p:txBody>
          <a:bodyPr wrap="square" rtlCol="0" anchor="ctr"/>
          <a:lstStyle/>
          <a:p>
            <a:pPr indent="0" marL="0">
              <a:buNone/>
            </a:pPr>
            <a:r>
              <a:rPr lang="en-US" sz="3200" b="1" dirty="0">
                <a:solidFill>
                  <a:srgbClr val="0A0A0A"/>
                </a:solidFill>
                <a:latin typeface="Arial" pitchFamily="34" charset="0"/>
                <a:ea typeface="Arial" pitchFamily="34" charset="-122"/>
                <a:cs typeface="Arial" pitchFamily="34" charset="-120"/>
              </a:rPr>
              <a:t>R20–30m</a:t>
            </a:r>
            <a:endParaRPr lang="en-US" sz="3200" dirty="0"/>
          </a:p>
        </p:txBody>
      </p:sp>
      <p:sp>
        <p:nvSpPr>
          <p:cNvPr id="15" name="Text 13"/>
          <p:cNvSpPr/>
          <p:nvPr/>
        </p:nvSpPr>
        <p:spPr>
          <a:xfrm>
            <a:off x="4541368" y="3931920"/>
            <a:ext cx="3108960" cy="82296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Anchor donor for the chef vertical. La Motte = wine + culinary partner.</a:t>
            </a:r>
            <a:endParaRPr lang="en-US" sz="1200" dirty="0"/>
          </a:p>
        </p:txBody>
      </p:sp>
      <p:sp>
        <p:nvSpPr>
          <p:cNvPr id="16" name="Text 14"/>
          <p:cNvSpPr/>
          <p:nvPr/>
        </p:nvSpPr>
        <p:spPr>
          <a:xfrm>
            <a:off x="4541368" y="4846320"/>
            <a:ext cx="3108960" cy="1554480"/>
          </a:xfrm>
          <a:prstGeom prst="rect">
            <a:avLst/>
          </a:prstGeom>
          <a:noFill/>
          <a:ln/>
        </p:spPr>
        <p:txBody>
          <a:bodyPr wrap="square" rtlCol="0" anchor="ctr"/>
          <a:lstStyle/>
          <a:p>
            <a:pPr indent="0" marL="0">
              <a:spcAft>
                <a:spcPts val="300"/>
              </a:spcAft>
              <a:buNone/>
            </a:pPr>
            <a:r>
              <a:rPr lang="en-US" sz="1100" dirty="0">
                <a:solidFill>
                  <a:srgbClr val="0A0A0A"/>
                </a:solidFill>
                <a:latin typeface="Arial" pitchFamily="34" charset="0"/>
                <a:ea typeface="Arial" pitchFamily="34" charset="-122"/>
                <a:cs typeface="Arial" pitchFamily="34" charset="-120"/>
              </a:rPr>
              <a:t>✓  Names the Franschhoek Hospitality Academy
</a:t>
            </a:r>
            <a:pPr indent="0" marL="0">
              <a:spcAft>
                <a:spcPts val="300"/>
              </a:spcAft>
              <a:buNone/>
            </a:pPr>
            <a:r>
              <a:rPr lang="en-US" sz="1100" dirty="0">
                <a:solidFill>
                  <a:srgbClr val="0A0A0A"/>
                </a:solidFill>
                <a:latin typeface="Arial" pitchFamily="34" charset="0"/>
                <a:ea typeface="Arial" pitchFamily="34" charset="-122"/>
                <a:cs typeface="Arial" pitchFamily="34" charset="-120"/>
              </a:rPr>
              <a:t>✓  La Motte as the campus wine + culinary partner
</a:t>
            </a:r>
            <a:pPr indent="0" marL="0">
              <a:spcAft>
                <a:spcPts val="300"/>
              </a:spcAft>
              <a:buNone/>
            </a:pPr>
            <a:r>
              <a:rPr lang="en-US" sz="1100" dirty="0">
                <a:solidFill>
                  <a:srgbClr val="0A0A0A"/>
                </a:solidFill>
                <a:latin typeface="Arial" pitchFamily="34" charset="0"/>
                <a:ea typeface="Arial" pitchFamily="34" charset="-122"/>
                <a:cs typeface="Arial" pitchFamily="34" charset="-120"/>
              </a:rPr>
              <a:t>✓  Annual La Motte × WeGroYou chef showcase
</a:t>
            </a:r>
            <a:pPr indent="0" marL="0">
              <a:spcAft>
                <a:spcPts val="300"/>
              </a:spcAft>
              <a:buNone/>
            </a:pPr>
            <a:r>
              <a:rPr lang="en-US" sz="1100" dirty="0">
                <a:solidFill>
                  <a:srgbClr val="0A0A0A"/>
                </a:solidFill>
                <a:latin typeface="Arial" pitchFamily="34" charset="0"/>
                <a:ea typeface="Arial" pitchFamily="34" charset="-122"/>
                <a:cs typeface="Arial" pitchFamily="34" charset="-120"/>
              </a:rPr>
              <a:t>✓  Founding sponsor seat (permanent)
</a:t>
            </a:r>
            <a:endParaRPr lang="en-US" sz="1100" dirty="0"/>
          </a:p>
        </p:txBody>
      </p:sp>
      <p:sp>
        <p:nvSpPr>
          <p:cNvPr id="17" name="Shape 15"/>
          <p:cNvSpPr/>
          <p:nvPr/>
        </p:nvSpPr>
        <p:spPr>
          <a:xfrm>
            <a:off x="8153248" y="2743200"/>
            <a:ext cx="3657600" cy="3749040"/>
          </a:xfrm>
          <a:prstGeom prst="rect">
            <a:avLst/>
          </a:prstGeom>
          <a:solidFill>
            <a:srgbClr val="FFFFFF"/>
          </a:solidFill>
          <a:ln w="12700">
            <a:solidFill>
              <a:srgbClr val="E5E5E0"/>
            </a:solidFill>
            <a:prstDash val="solid"/>
          </a:ln>
        </p:spPr>
      </p:sp>
      <p:sp>
        <p:nvSpPr>
          <p:cNvPr id="18" name="Text 16"/>
          <p:cNvSpPr/>
          <p:nvPr/>
        </p:nvSpPr>
        <p:spPr>
          <a:xfrm>
            <a:off x="8427568" y="2880360"/>
            <a:ext cx="3108960" cy="274320"/>
          </a:xfrm>
          <a:prstGeom prst="rect">
            <a:avLst/>
          </a:prstGeom>
          <a:noFill/>
          <a:ln/>
        </p:spPr>
        <p:txBody>
          <a:bodyPr wrap="square" rtlCol="0" anchor="ctr"/>
          <a:lstStyle/>
          <a:p>
            <a:pPr indent="0" marL="0">
              <a:buNone/>
            </a:pPr>
            <a:r>
              <a:rPr lang="en-US" sz="1000" b="1" spc="500" kern="0" dirty="0">
                <a:solidFill>
                  <a:srgbClr val="6E6E6E"/>
                </a:solidFill>
                <a:latin typeface="Arial" pitchFamily="34" charset="0"/>
                <a:ea typeface="Arial" pitchFamily="34" charset="-122"/>
                <a:cs typeface="Arial" pitchFamily="34" charset="-120"/>
              </a:rPr>
              <a:t>VALLEY LEGACY</a:t>
            </a:r>
            <a:endParaRPr lang="en-US" sz="1000" dirty="0"/>
          </a:p>
        </p:txBody>
      </p:sp>
      <p:sp>
        <p:nvSpPr>
          <p:cNvPr id="19" name="Text 17"/>
          <p:cNvSpPr/>
          <p:nvPr/>
        </p:nvSpPr>
        <p:spPr>
          <a:xfrm>
            <a:off x="8427568" y="3200400"/>
            <a:ext cx="3108960" cy="640080"/>
          </a:xfrm>
          <a:prstGeom prst="rect">
            <a:avLst/>
          </a:prstGeom>
          <a:noFill/>
          <a:ln/>
        </p:spPr>
        <p:txBody>
          <a:bodyPr wrap="square" rtlCol="0" anchor="ctr"/>
          <a:lstStyle/>
          <a:p>
            <a:pPr indent="0" marL="0">
              <a:buNone/>
            </a:pPr>
            <a:r>
              <a:rPr lang="en-US" sz="3200" b="1" dirty="0">
                <a:solidFill>
                  <a:srgbClr val="0A0A0A"/>
                </a:solidFill>
                <a:latin typeface="Arial" pitchFamily="34" charset="0"/>
                <a:ea typeface="Arial" pitchFamily="34" charset="-122"/>
                <a:cs typeface="Arial" pitchFamily="34" charset="-120"/>
              </a:rPr>
              <a:t>R50m+</a:t>
            </a:r>
            <a:endParaRPr lang="en-US" sz="3200" dirty="0"/>
          </a:p>
        </p:txBody>
      </p:sp>
      <p:sp>
        <p:nvSpPr>
          <p:cNvPr id="20" name="Text 18"/>
          <p:cNvSpPr/>
          <p:nvPr/>
        </p:nvSpPr>
        <p:spPr>
          <a:xfrm>
            <a:off x="8427568" y="3931920"/>
            <a:ext cx="3108960" cy="822960"/>
          </a:xfrm>
          <a:prstGeom prst="rect">
            <a:avLst/>
          </a:prstGeom>
          <a:noFill/>
          <a:ln/>
        </p:spPr>
        <p:txBody>
          <a:bodyPr wrap="square" rtlCol="0" anchor="ctr"/>
          <a:lstStyle/>
          <a:p>
            <a:pPr indent="0" marL="0">
              <a:buNone/>
            </a:pPr>
            <a:r>
              <a:rPr lang="en-US" sz="1200" dirty="0">
                <a:solidFill>
                  <a:srgbClr val="6E6E6E"/>
                </a:solidFill>
                <a:latin typeface="Arial" pitchFamily="34" charset="0"/>
                <a:ea typeface="Arial" pitchFamily="34" charset="-122"/>
                <a:cs typeface="Arial" pitchFamily="34" charset="-120"/>
              </a:rPr>
              <a:t>Anchors the chef vertical AND endows the valley uplift channel forever.</a:t>
            </a:r>
            <a:endParaRPr lang="en-US" sz="1200" dirty="0"/>
          </a:p>
        </p:txBody>
      </p:sp>
      <p:sp>
        <p:nvSpPr>
          <p:cNvPr id="21" name="Text 19"/>
          <p:cNvSpPr/>
          <p:nvPr/>
        </p:nvSpPr>
        <p:spPr>
          <a:xfrm>
            <a:off x="8427568" y="4846320"/>
            <a:ext cx="3108960" cy="1554480"/>
          </a:xfrm>
          <a:prstGeom prst="rect">
            <a:avLst/>
          </a:prstGeom>
          <a:noFill/>
          <a:ln/>
        </p:spPr>
        <p:txBody>
          <a:bodyPr wrap="square" rtlCol="0" anchor="ctr"/>
          <a:lstStyle/>
          <a:p>
            <a:pPr indent="0" marL="0">
              <a:spcAft>
                <a:spcPts val="300"/>
              </a:spcAft>
              <a:buNone/>
            </a:pPr>
            <a:r>
              <a:rPr lang="en-US" sz="1100" dirty="0">
                <a:solidFill>
                  <a:srgbClr val="0A0A0A"/>
                </a:solidFill>
                <a:latin typeface="Arial" pitchFamily="34" charset="0"/>
                <a:ea typeface="Arial" pitchFamily="34" charset="-122"/>
                <a:cs typeface="Arial" pitchFamily="34" charset="-120"/>
              </a:rPr>
              <a:t>✓  Everything in the Cornerstone tier, plus:
</a:t>
            </a:r>
            <a:pPr indent="0" marL="0">
              <a:spcAft>
                <a:spcPts val="300"/>
              </a:spcAft>
              <a:buNone/>
            </a:pPr>
            <a:r>
              <a:rPr lang="en-US" sz="1100" dirty="0">
                <a:solidFill>
                  <a:srgbClr val="0A0A0A"/>
                </a:solidFill>
                <a:latin typeface="Arial" pitchFamily="34" charset="0"/>
                <a:ea typeface="Arial" pitchFamily="34" charset="-122"/>
                <a:cs typeface="Arial" pitchFamily="34" charset="-120"/>
              </a:rPr>
              <a:t>✓  InHarmonie partnership inside the campus
</a:t>
            </a:r>
            <a:pPr indent="0" marL="0">
              <a:spcAft>
                <a:spcPts val="300"/>
              </a:spcAft>
              <a:buNone/>
            </a:pPr>
            <a:r>
              <a:rPr lang="en-US" sz="1100" dirty="0">
                <a:solidFill>
                  <a:srgbClr val="0A0A0A"/>
                </a:solidFill>
                <a:latin typeface="Arial" pitchFamily="34" charset="0"/>
                <a:ea typeface="Arial" pitchFamily="34" charset="-122"/>
                <a:cs typeface="Arial" pitchFamily="34" charset="-120"/>
              </a:rPr>
              <a:t>✓  5% campus revenue endowed in perpetuity
</a:t>
            </a:r>
            <a:pPr indent="0" marL="0">
              <a:spcAft>
                <a:spcPts val="300"/>
              </a:spcAft>
              <a:buNone/>
            </a:pPr>
            <a:r>
              <a:rPr lang="en-US" sz="1100" dirty="0">
                <a:solidFill>
                  <a:srgbClr val="0A0A0A"/>
                </a:solidFill>
                <a:latin typeface="Arial" pitchFamily="34" charset="0"/>
                <a:ea typeface="Arial" pitchFamily="34" charset="-122"/>
                <a:cs typeface="Arial" pitchFamily="34" charset="-120"/>
              </a:rPr>
              <a:t>✓  Founding seat on the Education &amp; Growth Foundation
</a:t>
            </a:r>
            <a:endParaRPr lang="en-US" sz="1100" dirty="0"/>
          </a:p>
        </p:txBody>
      </p:sp>
      <p:sp>
        <p:nvSpPr>
          <p:cNvPr id="22" name="Shape 20"/>
          <p:cNvSpPr/>
          <p:nvPr/>
        </p:nvSpPr>
        <p:spPr>
          <a:xfrm>
            <a:off x="0" y="6720840"/>
            <a:ext cx="2438339" cy="137160"/>
          </a:xfrm>
          <a:prstGeom prst="rect">
            <a:avLst/>
          </a:prstGeom>
          <a:solidFill>
            <a:srgbClr val="E5322D"/>
          </a:solidFill>
          <a:ln w="12700">
            <a:solidFill>
              <a:srgbClr val="E5322D"/>
            </a:solidFill>
            <a:prstDash val="solid"/>
          </a:ln>
        </p:spPr>
      </p:sp>
      <p:sp>
        <p:nvSpPr>
          <p:cNvPr id="23" name="Shape 21"/>
          <p:cNvSpPr/>
          <p:nvPr/>
        </p:nvSpPr>
        <p:spPr>
          <a:xfrm>
            <a:off x="2438339" y="6720840"/>
            <a:ext cx="2438339" cy="137160"/>
          </a:xfrm>
          <a:prstGeom prst="rect">
            <a:avLst/>
          </a:prstGeom>
          <a:solidFill>
            <a:srgbClr val="0A0A0A"/>
          </a:solidFill>
          <a:ln w="12700">
            <a:solidFill>
              <a:srgbClr val="0A0A0A"/>
            </a:solidFill>
            <a:prstDash val="solid"/>
          </a:ln>
        </p:spPr>
      </p:sp>
      <p:sp>
        <p:nvSpPr>
          <p:cNvPr id="24" name="Shape 22"/>
          <p:cNvSpPr/>
          <p:nvPr/>
        </p:nvSpPr>
        <p:spPr>
          <a:xfrm>
            <a:off x="4876678" y="6720840"/>
            <a:ext cx="2438339" cy="137160"/>
          </a:xfrm>
          <a:prstGeom prst="rect">
            <a:avLst/>
          </a:prstGeom>
          <a:solidFill>
            <a:srgbClr val="1E5BA8"/>
          </a:solidFill>
          <a:ln w="12700">
            <a:solidFill>
              <a:srgbClr val="1E5BA8"/>
            </a:solidFill>
            <a:prstDash val="solid"/>
          </a:ln>
        </p:spPr>
      </p:sp>
      <p:sp>
        <p:nvSpPr>
          <p:cNvPr id="25" name="Shape 23"/>
          <p:cNvSpPr/>
          <p:nvPr/>
        </p:nvSpPr>
        <p:spPr>
          <a:xfrm>
            <a:off x="7315017" y="6720840"/>
            <a:ext cx="2438339" cy="137160"/>
          </a:xfrm>
          <a:prstGeom prst="rect">
            <a:avLst/>
          </a:prstGeom>
          <a:solidFill>
            <a:srgbClr val="C9A24A"/>
          </a:solidFill>
          <a:ln w="12700">
            <a:solidFill>
              <a:srgbClr val="C9A24A"/>
            </a:solidFill>
            <a:prstDash val="solid"/>
          </a:ln>
        </p:spPr>
      </p:sp>
      <p:sp>
        <p:nvSpPr>
          <p:cNvPr id="26" name="Shape 24"/>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0A0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A0A0A">
              <a:alpha val="65000"/>
            </a:srgbClr>
          </a:solidFill>
          <a:ln w="12700">
            <a:solidFill>
              <a:srgbClr val="0A0A0A">
                <a:alpha val="0"/>
              </a:srgbClr>
            </a:solidFill>
            <a:prstDash val="solid"/>
          </a:ln>
        </p:spPr>
      </p:sp>
      <p:sp>
        <p:nvSpPr>
          <p:cNvPr id="4" name="Text 1"/>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FFFFFF"/>
                </a:solidFill>
                <a:latin typeface="Arial" pitchFamily="34" charset="0"/>
                <a:ea typeface="Arial" pitchFamily="34" charset="-122"/>
                <a:cs typeface="Arial" pitchFamily="34" charset="-120"/>
              </a:rPr>
              <a:t>WE / GRO / YOU</a:t>
            </a:r>
            <a:endParaRPr lang="en-US" sz="1000" dirty="0"/>
          </a:p>
        </p:txBody>
      </p:sp>
      <p:sp>
        <p:nvSpPr>
          <p:cNvPr id="5" name="Text 2"/>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15 / 16</a:t>
            </a:r>
            <a:endParaRPr lang="en-US" sz="900" dirty="0"/>
          </a:p>
        </p:txBody>
      </p:sp>
      <p:sp>
        <p:nvSpPr>
          <p:cNvPr id="6" name="Shape 3"/>
          <p:cNvSpPr/>
          <p:nvPr/>
        </p:nvSpPr>
        <p:spPr>
          <a:xfrm>
            <a:off x="457200" y="2286000"/>
            <a:ext cx="6858000" cy="3657600"/>
          </a:xfrm>
          <a:prstGeom prst="rect">
            <a:avLst/>
          </a:prstGeom>
          <a:solidFill>
            <a:srgbClr val="FFFFFF">
              <a:alpha val="15000"/>
            </a:srgbClr>
          </a:solidFill>
          <a:ln w="12700">
            <a:solidFill>
              <a:srgbClr val="FFFFFF">
                <a:alpha val="40000"/>
              </a:srgbClr>
            </a:solidFill>
            <a:prstDash val="solid"/>
          </a:ln>
        </p:spPr>
      </p:sp>
      <p:sp>
        <p:nvSpPr>
          <p:cNvPr id="7" name="Text 4"/>
          <p:cNvSpPr/>
          <p:nvPr/>
        </p:nvSpPr>
        <p:spPr>
          <a:xfrm>
            <a:off x="777240" y="2468880"/>
            <a:ext cx="6400800" cy="274320"/>
          </a:xfrm>
          <a:prstGeom prst="rect">
            <a:avLst/>
          </a:prstGeom>
          <a:noFill/>
          <a:ln/>
        </p:spPr>
        <p:txBody>
          <a:bodyPr wrap="square" rtlCol="0" anchor="ctr"/>
          <a:lstStyle/>
          <a:p>
            <a:pPr indent="0" marL="0">
              <a:buNone/>
            </a:pPr>
            <a:r>
              <a:rPr lang="en-US" sz="1100" b="1" spc="600" kern="0" dirty="0">
                <a:solidFill>
                  <a:srgbClr val="E5322D"/>
                </a:solidFill>
                <a:latin typeface="Arial" pitchFamily="34" charset="0"/>
                <a:ea typeface="Arial" pitchFamily="34" charset="-122"/>
                <a:cs typeface="Arial" pitchFamily="34" charset="-120"/>
              </a:rPr>
              <a:t>NEXT STEP</a:t>
            </a:r>
            <a:endParaRPr lang="en-US" sz="1100" dirty="0"/>
          </a:p>
        </p:txBody>
      </p:sp>
      <p:sp>
        <p:nvSpPr>
          <p:cNvPr id="8" name="Text 5"/>
          <p:cNvSpPr/>
          <p:nvPr/>
        </p:nvSpPr>
        <p:spPr>
          <a:xfrm>
            <a:off x="777240" y="2788920"/>
            <a:ext cx="6400800" cy="1463040"/>
          </a:xfrm>
          <a:prstGeom prst="rect">
            <a:avLst/>
          </a:prstGeom>
          <a:noFill/>
          <a:ln/>
        </p:spPr>
        <p:txBody>
          <a:bodyPr wrap="square" rtlCol="0" anchor="ctr"/>
          <a:lstStyle/>
          <a:p>
            <a:pPr indent="0" marL="0">
              <a:buNone/>
            </a:pPr>
            <a:r>
              <a:rPr lang="en-US" sz="3800" b="1" dirty="0">
                <a:solidFill>
                  <a:srgbClr val="FFFFFF"/>
                </a:solidFill>
                <a:latin typeface="Arial" pitchFamily="34" charset="0"/>
                <a:ea typeface="Arial" pitchFamily="34" charset="-122"/>
                <a:cs typeface="Arial" pitchFamily="34" charset="-120"/>
              </a:rPr>
              <a:t>A 90-minute</a:t>
            </a:r>
            <a:endParaRPr lang="en-US" sz="3800" dirty="0"/>
          </a:p>
          <a:p>
            <a:pPr indent="0" marL="0">
              <a:buNone/>
            </a:pPr>
            <a:r>
              <a:rPr lang="en-US" sz="3800" b="1" dirty="0">
                <a:solidFill>
                  <a:srgbClr val="FFFFFF"/>
                </a:solidFill>
                <a:latin typeface="Arial" pitchFamily="34" charset="0"/>
                <a:ea typeface="Arial" pitchFamily="34" charset="-122"/>
                <a:cs typeface="Arial" pitchFamily="34" charset="-120"/>
              </a:rPr>
              <a:t>walk-through.</a:t>
            </a:r>
            <a:endParaRPr lang="en-US" sz="3800" dirty="0"/>
          </a:p>
        </p:txBody>
      </p:sp>
      <p:sp>
        <p:nvSpPr>
          <p:cNvPr id="9" name="Text 6"/>
          <p:cNvSpPr/>
          <p:nvPr/>
        </p:nvSpPr>
        <p:spPr>
          <a:xfrm>
            <a:off x="777240" y="4434840"/>
            <a:ext cx="6400800" cy="1371600"/>
          </a:xfrm>
          <a:prstGeom prst="rect">
            <a:avLst/>
          </a:prstGeom>
          <a:noFill/>
          <a:ln/>
        </p:spPr>
        <p:txBody>
          <a:bodyPr wrap="square" rtlCol="0" anchor="ctr"/>
          <a:lstStyle/>
          <a:p>
            <a:pPr indent="0" marL="0">
              <a:buNone/>
            </a:pPr>
            <a:r>
              <a:rPr lang="en-US" sz="1400" dirty="0">
                <a:solidFill>
                  <a:srgbClr val="FFFFFF"/>
                </a:solidFill>
                <a:latin typeface="Arial" pitchFamily="34" charset="0"/>
                <a:ea typeface="Arial" pitchFamily="34" charset="-122"/>
                <a:cs typeface="Arial" pitchFamily="34" charset="-120"/>
              </a:rPr>
              <a:t>On site. With Wim Meyer. The building, the chef school plan, the academy curriculum, the NPC structure on paper. No deck. No pressure. Just a walk through what is possible.</a:t>
            </a:r>
            <a:endParaRPr lang="en-US" sz="1400" dirty="0"/>
          </a:p>
        </p:txBody>
      </p:sp>
      <p:sp>
        <p:nvSpPr>
          <p:cNvPr id="10" name="Shape 7"/>
          <p:cNvSpPr/>
          <p:nvPr/>
        </p:nvSpPr>
        <p:spPr>
          <a:xfrm>
            <a:off x="0" y="6720840"/>
            <a:ext cx="2438339" cy="137160"/>
          </a:xfrm>
          <a:prstGeom prst="rect">
            <a:avLst/>
          </a:prstGeom>
          <a:solidFill>
            <a:srgbClr val="E5322D"/>
          </a:solidFill>
          <a:ln w="12700">
            <a:solidFill>
              <a:srgbClr val="E5322D"/>
            </a:solidFill>
            <a:prstDash val="solid"/>
          </a:ln>
        </p:spPr>
      </p:sp>
      <p:sp>
        <p:nvSpPr>
          <p:cNvPr id="11" name="Shape 8"/>
          <p:cNvSpPr/>
          <p:nvPr/>
        </p:nvSpPr>
        <p:spPr>
          <a:xfrm>
            <a:off x="2438339" y="6720840"/>
            <a:ext cx="2438339" cy="137160"/>
          </a:xfrm>
          <a:prstGeom prst="rect">
            <a:avLst/>
          </a:prstGeom>
          <a:solidFill>
            <a:srgbClr val="0A0A0A"/>
          </a:solidFill>
          <a:ln w="12700">
            <a:solidFill>
              <a:srgbClr val="0A0A0A"/>
            </a:solidFill>
            <a:prstDash val="solid"/>
          </a:ln>
        </p:spPr>
      </p:sp>
      <p:sp>
        <p:nvSpPr>
          <p:cNvPr id="12" name="Shape 9"/>
          <p:cNvSpPr/>
          <p:nvPr/>
        </p:nvSpPr>
        <p:spPr>
          <a:xfrm>
            <a:off x="4876678" y="6720840"/>
            <a:ext cx="2438339" cy="137160"/>
          </a:xfrm>
          <a:prstGeom prst="rect">
            <a:avLst/>
          </a:prstGeom>
          <a:solidFill>
            <a:srgbClr val="1E5BA8"/>
          </a:solidFill>
          <a:ln w="12700">
            <a:solidFill>
              <a:srgbClr val="1E5BA8"/>
            </a:solidFill>
            <a:prstDash val="solid"/>
          </a:ln>
        </p:spPr>
      </p:sp>
      <p:sp>
        <p:nvSpPr>
          <p:cNvPr id="13" name="Shape 10"/>
          <p:cNvSpPr/>
          <p:nvPr/>
        </p:nvSpPr>
        <p:spPr>
          <a:xfrm>
            <a:off x="7315017" y="6720840"/>
            <a:ext cx="2438339" cy="137160"/>
          </a:xfrm>
          <a:prstGeom prst="rect">
            <a:avLst/>
          </a:prstGeom>
          <a:solidFill>
            <a:srgbClr val="C9A24A"/>
          </a:solidFill>
          <a:ln w="12700">
            <a:solidFill>
              <a:srgbClr val="C9A24A"/>
            </a:solidFill>
            <a:prstDash val="solid"/>
          </a:ln>
        </p:spPr>
      </p:sp>
      <p:sp>
        <p:nvSpPr>
          <p:cNvPr id="14" name="Shape 11"/>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A0A0A">
              <a:alpha val="45000"/>
            </a:srgbClr>
          </a:solidFill>
          <a:ln w="12700">
            <a:solidFill>
              <a:srgbClr val="0A0A0A">
                <a:alpha val="0"/>
              </a:srgbClr>
            </a:solidFill>
            <a:prstDash val="solid"/>
          </a:ln>
        </p:spPr>
      </p:sp>
      <p:sp>
        <p:nvSpPr>
          <p:cNvPr id="4" name="Text 1"/>
          <p:cNvSpPr/>
          <p:nvPr/>
        </p:nvSpPr>
        <p:spPr>
          <a:xfrm>
            <a:off x="457200" y="228600"/>
            <a:ext cx="3657600" cy="274320"/>
          </a:xfrm>
          <a:prstGeom prst="rect">
            <a:avLst/>
          </a:prstGeom>
          <a:noFill/>
          <a:ln/>
        </p:spPr>
        <p:txBody>
          <a:bodyPr wrap="square" rtlCol="0" anchor="ctr"/>
          <a:lstStyle/>
          <a:p>
            <a:pPr indent="0" marL="0">
              <a:buNone/>
            </a:pPr>
            <a:r>
              <a:rPr lang="en-US" sz="1000" b="1" spc="400" kern="0" dirty="0">
                <a:solidFill>
                  <a:srgbClr val="FFFFFF"/>
                </a:solidFill>
                <a:latin typeface="Arial" pitchFamily="34" charset="0"/>
                <a:ea typeface="Arial" pitchFamily="34" charset="-122"/>
                <a:cs typeface="Arial" pitchFamily="34" charset="-120"/>
              </a:rPr>
              <a:t>WE / GRO / YOU</a:t>
            </a:r>
            <a:endParaRPr lang="en-US" sz="1000" dirty="0"/>
          </a:p>
        </p:txBody>
      </p:sp>
      <p:sp>
        <p:nvSpPr>
          <p:cNvPr id="5" name="Text 2"/>
          <p:cNvSpPr/>
          <p:nvPr/>
        </p:nvSpPr>
        <p:spPr>
          <a:xfrm>
            <a:off x="10515600" y="228600"/>
            <a:ext cx="1463040" cy="274320"/>
          </a:xfrm>
          <a:prstGeom prst="rect">
            <a:avLst/>
          </a:prstGeom>
          <a:noFill/>
          <a:ln/>
        </p:spPr>
        <p:txBody>
          <a:bodyPr wrap="square" rtlCol="0" anchor="ctr"/>
          <a:lstStyle/>
          <a:p>
            <a:pPr algn="r" indent="0" marL="0">
              <a:buNone/>
            </a:pPr>
            <a:r>
              <a:rPr lang="en-US" sz="900" spc="300" kern="0" dirty="0">
                <a:solidFill>
                  <a:srgbClr val="6E6E6E"/>
                </a:solidFill>
                <a:latin typeface="Arial" pitchFamily="34" charset="0"/>
                <a:ea typeface="Arial" pitchFamily="34" charset="-122"/>
                <a:cs typeface="Arial" pitchFamily="34" charset="-120"/>
              </a:rPr>
              <a:t>16 / 16</a:t>
            </a:r>
            <a:endParaRPr lang="en-US" sz="900" dirty="0"/>
          </a:p>
        </p:txBody>
      </p:sp>
      <p:sp>
        <p:nvSpPr>
          <p:cNvPr id="6" name="Text 3"/>
          <p:cNvSpPr/>
          <p:nvPr/>
        </p:nvSpPr>
        <p:spPr>
          <a:xfrm>
            <a:off x="457200" y="2286000"/>
            <a:ext cx="10972800" cy="365760"/>
          </a:xfrm>
          <a:prstGeom prst="rect">
            <a:avLst/>
          </a:prstGeom>
          <a:noFill/>
          <a:ln/>
        </p:spPr>
        <p:txBody>
          <a:bodyPr wrap="square" rtlCol="0" anchor="ctr"/>
          <a:lstStyle/>
          <a:p>
            <a:pPr indent="0" marL="0">
              <a:buNone/>
            </a:pPr>
            <a:r>
              <a:rPr lang="en-US" sz="1200" b="1" spc="600" kern="0" dirty="0">
                <a:solidFill>
                  <a:srgbClr val="E5322D"/>
                </a:solidFill>
                <a:latin typeface="Arial" pitchFamily="34" charset="0"/>
                <a:ea typeface="Arial" pitchFamily="34" charset="-122"/>
                <a:cs typeface="Arial" pitchFamily="34" charset="-120"/>
              </a:rPr>
              <a:t>FOR HEIN</a:t>
            </a:r>
            <a:endParaRPr lang="en-US" sz="1200" dirty="0"/>
          </a:p>
        </p:txBody>
      </p:sp>
      <p:sp>
        <p:nvSpPr>
          <p:cNvPr id="7" name="Text 4"/>
          <p:cNvSpPr/>
          <p:nvPr/>
        </p:nvSpPr>
        <p:spPr>
          <a:xfrm>
            <a:off x="457200" y="2743200"/>
            <a:ext cx="10972800" cy="2286000"/>
          </a:xfrm>
          <a:prstGeom prst="rect">
            <a:avLst/>
          </a:prstGeom>
          <a:noFill/>
          <a:ln/>
        </p:spPr>
        <p:txBody>
          <a:bodyPr wrap="square" rtlCol="0" anchor="ctr"/>
          <a:lstStyle/>
          <a:p>
            <a:pPr indent="0" marL="0">
              <a:buNone/>
            </a:pPr>
            <a:r>
              <a:rPr lang="en-US" sz="5600" b="1" dirty="0">
                <a:solidFill>
                  <a:srgbClr val="FFFFFF"/>
                </a:solidFill>
                <a:latin typeface="Arial" pitchFamily="34" charset="0"/>
                <a:ea typeface="Arial" pitchFamily="34" charset="-122"/>
                <a:cs typeface="Arial" pitchFamily="34" charset="-120"/>
              </a:rPr>
              <a:t>The valley should be</a:t>
            </a:r>
            <a:endParaRPr lang="en-US" sz="5600" dirty="0"/>
          </a:p>
          <a:p>
            <a:pPr indent="0" marL="0">
              <a:buNone/>
            </a:pPr>
            <a:r>
              <a:rPr lang="en-US" sz="5600" b="1" dirty="0">
                <a:solidFill>
                  <a:srgbClr val="FFFFFF"/>
                </a:solidFill>
                <a:latin typeface="Arial" pitchFamily="34" charset="0"/>
                <a:ea typeface="Arial" pitchFamily="34" charset="-122"/>
                <a:cs typeface="Arial" pitchFamily="34" charset="-120"/>
              </a:rPr>
              <a:t>the place of LIFE.</a:t>
            </a:r>
            <a:endParaRPr lang="en-US" sz="5600" dirty="0"/>
          </a:p>
        </p:txBody>
      </p:sp>
      <p:sp>
        <p:nvSpPr>
          <p:cNvPr id="8" name="Text 5"/>
          <p:cNvSpPr/>
          <p:nvPr/>
        </p:nvSpPr>
        <p:spPr>
          <a:xfrm>
            <a:off x="457200" y="6035040"/>
            <a:ext cx="10972800" cy="365760"/>
          </a:xfrm>
          <a:prstGeom prst="rect">
            <a:avLst/>
          </a:prstGeom>
          <a:noFill/>
          <a:ln/>
        </p:spPr>
        <p:txBody>
          <a:bodyPr wrap="square" rtlCol="0" anchor="ctr"/>
          <a:lstStyle/>
          <a:p>
            <a:pPr indent="0" marL="0">
              <a:buNone/>
            </a:pPr>
            <a:r>
              <a:rPr lang="en-US" sz="1100" i="1" dirty="0">
                <a:solidFill>
                  <a:srgbClr val="FFFFFF"/>
                </a:solidFill>
                <a:latin typeface="Arial" pitchFamily="34" charset="0"/>
                <a:ea typeface="Arial" pitchFamily="34" charset="-122"/>
                <a:cs typeface="Arial" pitchFamily="34" charset="-120"/>
              </a:rPr>
              <a:t>wim@wegroyou.com  ·  wegroyou.com/pitch/valley-of-life  ·  Private brief — do not redistribute.</a:t>
            </a:r>
            <a:endParaRPr lang="en-US" sz="1100" dirty="0"/>
          </a:p>
        </p:txBody>
      </p:sp>
      <p:sp>
        <p:nvSpPr>
          <p:cNvPr id="9" name="Shape 6"/>
          <p:cNvSpPr/>
          <p:nvPr/>
        </p:nvSpPr>
        <p:spPr>
          <a:xfrm>
            <a:off x="0" y="6720840"/>
            <a:ext cx="2438339" cy="137160"/>
          </a:xfrm>
          <a:prstGeom prst="rect">
            <a:avLst/>
          </a:prstGeom>
          <a:solidFill>
            <a:srgbClr val="E5322D"/>
          </a:solidFill>
          <a:ln w="12700">
            <a:solidFill>
              <a:srgbClr val="E5322D"/>
            </a:solidFill>
            <a:prstDash val="solid"/>
          </a:ln>
        </p:spPr>
      </p:sp>
      <p:sp>
        <p:nvSpPr>
          <p:cNvPr id="10" name="Shape 7"/>
          <p:cNvSpPr/>
          <p:nvPr/>
        </p:nvSpPr>
        <p:spPr>
          <a:xfrm>
            <a:off x="2438339" y="6720840"/>
            <a:ext cx="2438339" cy="137160"/>
          </a:xfrm>
          <a:prstGeom prst="rect">
            <a:avLst/>
          </a:prstGeom>
          <a:solidFill>
            <a:srgbClr val="0A0A0A"/>
          </a:solidFill>
          <a:ln w="12700">
            <a:solidFill>
              <a:srgbClr val="0A0A0A"/>
            </a:solidFill>
            <a:prstDash val="solid"/>
          </a:ln>
        </p:spPr>
      </p:sp>
      <p:sp>
        <p:nvSpPr>
          <p:cNvPr id="11" name="Shape 8"/>
          <p:cNvSpPr/>
          <p:nvPr/>
        </p:nvSpPr>
        <p:spPr>
          <a:xfrm>
            <a:off x="4876678" y="6720840"/>
            <a:ext cx="2438339" cy="137160"/>
          </a:xfrm>
          <a:prstGeom prst="rect">
            <a:avLst/>
          </a:prstGeom>
          <a:solidFill>
            <a:srgbClr val="1E5BA8"/>
          </a:solidFill>
          <a:ln w="12700">
            <a:solidFill>
              <a:srgbClr val="1E5BA8"/>
            </a:solidFill>
            <a:prstDash val="solid"/>
          </a:ln>
        </p:spPr>
      </p:sp>
      <p:sp>
        <p:nvSpPr>
          <p:cNvPr id="12" name="Shape 9"/>
          <p:cNvSpPr/>
          <p:nvPr/>
        </p:nvSpPr>
        <p:spPr>
          <a:xfrm>
            <a:off x="7315017" y="6720840"/>
            <a:ext cx="2438339" cy="137160"/>
          </a:xfrm>
          <a:prstGeom prst="rect">
            <a:avLst/>
          </a:prstGeom>
          <a:solidFill>
            <a:srgbClr val="C9A24A"/>
          </a:solidFill>
          <a:ln w="12700">
            <a:solidFill>
              <a:srgbClr val="C9A24A"/>
            </a:solidFill>
            <a:prstDash val="solid"/>
          </a:ln>
        </p:spPr>
      </p:sp>
      <p:sp>
        <p:nvSpPr>
          <p:cNvPr id="13" name="Shape 10"/>
          <p:cNvSpPr/>
          <p:nvPr/>
        </p:nvSpPr>
        <p:spPr>
          <a:xfrm>
            <a:off x="9753356" y="6720840"/>
            <a:ext cx="2438339" cy="137160"/>
          </a:xfrm>
          <a:prstGeom prst="rect">
            <a:avLst/>
          </a:prstGeom>
          <a:solidFill>
            <a:srgbClr val="FFFFFF"/>
          </a:solidFill>
          <a:ln w="12700">
            <a:solidFill>
              <a:srgbClr val="FFFFFF"/>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Valley of Life — for Hein Koegelenberg</dc:title>
  <dc:subject>PptxGenJS Presentation</dc:subject>
  <dc:creator>WeGroYou · LifeStone</dc:creator>
  <cp:lastModifiedBy>WeGroYou · LifeStone</cp:lastModifiedBy>
  <cp:revision>1</cp:revision>
  <dcterms:created xsi:type="dcterms:W3CDTF">2026-05-01T19:02:07Z</dcterms:created>
  <dcterms:modified xsi:type="dcterms:W3CDTF">2026-05-01T19:02:07Z</dcterms:modified>
</cp:coreProperties>
</file>