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notesMasterIdLst>
    <p:notesMasterId r:id="rId4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4114800"/>
            <a:ext cx="12191695" cy="27432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0"/>
            <a:ext cx="914400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8640" y="55778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world-class humans are built.</a:t>
            </a:r>
            <a:endParaRPr lang="en-US" sz="3200" dirty="0"/>
          </a:p>
        </p:txBody>
      </p:sp>
      <p:sp>
        <p:nvSpPr>
          <p:cNvPr id="6" name="Text 2"/>
          <p:cNvSpPr/>
          <p:nvPr/>
        </p:nvSpPr>
        <p:spPr>
          <a:xfrm>
            <a:off x="548640" y="6126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 · FOOD · BUSH · WATER · VENTURE — ONE CAMPUS, ONE OPERATING SYSTEM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8534095" y="3657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 ·  FRANSCHHOEK CAMPUS  ·  INVESTOR DECK 2026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371600" y="2286000"/>
            <a:ext cx="94183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Cape Winelands campus. Six tenants. One non-profit holding company.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1371600" y="4754880"/>
            <a:ext cx="9418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FRANSCHHOEK CAMPUS  ·  60 MINUTES FROM CAPE TOWN INTERNATIONAL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  ·  CONTENTS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Table of Contents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640080" y="118872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1.0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463040" y="118872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campus &amp; the promise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40080" y="169164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2.0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463040" y="169164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Franschhoek, why now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40080" y="219456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3.0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463040" y="2194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 — the NPC model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40080" y="269748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4.0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463040" y="26974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six verticals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40080" y="320040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5.0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463040" y="32004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Sport-tech incubator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217920" y="118872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6.0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7040880" y="118872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Reinventing sport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6217920" y="169164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7.0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7040880" y="169164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Rehab + SwimCo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6217920" y="219456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8.0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7040880" y="2194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Tourism as demand engine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6217920" y="269748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9.0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7040880" y="26974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Financials &amp; funding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6217920" y="320040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10.0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7040880" y="32004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ask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CAMPUS &amp; THE PROMISE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1.1  ·  THE CAMPUS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Cape Winelands campus engineered as a multi-tenant operating system.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destination. Six tenants. One operating model.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Located on the historic Franschhoek High School grounds — 15 Union Street, Franschhoek.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Olympic-standard infrastructure: 50m FINA-spec heated outdoor pool, athletics track, rugby field, gym, residential, academic.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operating tenants under one NPC. HOA-style governance. Shared services across the board.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 as part of the wegro.africa ecosystem — sport, food, nature, wellness and venture-building under one roof.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Cape Town competes. Franschhoek recovers, trains, creates and ships.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1.2  ·  THE SHIFT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Pure physical training is being replaced by holistic high-performance.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world's leading sport centres are no longer training facilities.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They are integrated daily training environments — sport medicine, sport science, recovery, nutrition, psychology, education and accommodation under one roof.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Margins between success and failure shrink each year. The supporting environment is the difference.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adopts the global high-performance model and extends it across food, nature, water-rehab, tourism and venture-building.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campus becomes a permanent R&amp;D environment — a testbed, not just a venue.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1.3  ·  LOCATION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 minutes from Cape Town. A century of sport, food and wine.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Franschhoek is the Cape Winelands' most distinctive village — and a global tourism brand.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Year-round visitor demand from Cape Town International — the operational gateway to Africa.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Existing accommodation, F&amp;B and hospitality density that no greenfield site can match.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Adjacent to the historic Franschhoek High School — the site that anchors the campus.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South Africa is a rising medical-tourism hub. The Cape is the recovery destination.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1.4  ·  THE CAMPUS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numbers behind the timing.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10972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Franschhoek, why now.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457200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4C4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</a:t>
            </a:r>
            <a:endParaRPr lang="en-US" sz="6000" dirty="0"/>
          </a:p>
        </p:txBody>
      </p:sp>
      <p:sp>
        <p:nvSpPr>
          <p:cNvPr id="19" name="Text 16"/>
          <p:cNvSpPr/>
          <p:nvPr/>
        </p:nvSpPr>
        <p:spPr>
          <a:xfrm>
            <a:off x="457200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MINUTES TO CPT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57200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Cape Town International. The operational gateway to the campus.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276524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F8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6000" dirty="0"/>
          </a:p>
        </p:txBody>
      </p:sp>
      <p:sp>
        <p:nvSpPr>
          <p:cNvPr id="22" name="Text 19"/>
          <p:cNvSpPr/>
          <p:nvPr/>
        </p:nvSpPr>
        <p:spPr>
          <a:xfrm>
            <a:off x="3276524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TENANTS, 1 LEASE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276524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operating tenants under one NPC master lease. HOA-style governance.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095848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6000" dirty="0"/>
          </a:p>
        </p:txBody>
      </p:sp>
      <p:sp>
        <p:nvSpPr>
          <p:cNvPr id="25" name="Text 22"/>
          <p:cNvSpPr/>
          <p:nvPr/>
        </p:nvSpPr>
        <p:spPr>
          <a:xfrm>
            <a:off x="6095848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 LANES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6095848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50m FINA-specification heated outdoor pool. Africa's leading aquatic asset.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8915171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E5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365</a:t>
            </a:r>
            <a:endParaRPr lang="en-US" sz="6000" dirty="0"/>
          </a:p>
        </p:txBody>
      </p:sp>
      <p:sp>
        <p:nvSpPr>
          <p:cNvPr id="28" name="Text 25"/>
          <p:cNvSpPr/>
          <p:nvPr/>
        </p:nvSpPr>
        <p:spPr>
          <a:xfrm>
            <a:off x="8915171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DAYS OF DEMAND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915171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Cape Winelands tourism keeps the campus working year-round.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457200" y="635508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Wegro Cape Town tourism stats, FINA pool specifications, internal model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FRANSCHHOEK, WHY NOW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2.1  ·  WHY NOW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convergence is happening this decade.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Five tailwinds — converging on one Cape Winelands campus.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African sport is professionalising — federations, athletes and brands need a permanent high-performance home.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tourism into South Africa is growing 8–12% per year. The Cape is the destination.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Hospitality demand in Franschhoek is structurally undersupplied year-round.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Foodtech, sport-tech and creator economy ventures need physical R&amp;D environments — not just co-working space.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wegro.africa ecosystem and tokenized capital rails make the campus financeable in a way that wasn't possible 5 years ago.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2.2  ·  WHY NOW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Cape's tourism + medical engine.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10972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demand pool the campus plugs into.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457200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4C4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11M</a:t>
            </a:r>
            <a:endParaRPr lang="en-US" sz="6000" dirty="0"/>
          </a:p>
        </p:txBody>
      </p:sp>
      <p:sp>
        <p:nvSpPr>
          <p:cNvPr id="19" name="Text 16"/>
          <p:cNvSpPr/>
          <p:nvPr/>
        </p:nvSpPr>
        <p:spPr>
          <a:xfrm>
            <a:off x="457200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CPT ARRIVALS 2025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57200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Cape Town International annual passengers, recovering above pre-COVID baseline.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276524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F8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8–12%</a:t>
            </a:r>
            <a:endParaRPr lang="en-US" sz="4400" dirty="0"/>
          </a:p>
        </p:txBody>
      </p:sp>
      <p:sp>
        <p:nvSpPr>
          <p:cNvPr id="22" name="Text 19"/>
          <p:cNvSpPr/>
          <p:nvPr/>
        </p:nvSpPr>
        <p:spPr>
          <a:xfrm>
            <a:off x="3276524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MED-TOURISM CAGR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276524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South Africa inbound medical tourism, 2020–2030 estimate.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095848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R28B</a:t>
            </a:r>
            <a:endParaRPr lang="en-US" sz="6000" dirty="0"/>
          </a:p>
        </p:txBody>
      </p:sp>
      <p:sp>
        <p:nvSpPr>
          <p:cNvPr id="25" name="Text 22"/>
          <p:cNvSpPr/>
          <p:nvPr/>
        </p:nvSpPr>
        <p:spPr>
          <a:xfrm>
            <a:off x="6095848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WC TOURISM SPEND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6095848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Western Cape annual tourism revenue, latest Wesgro.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8915171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E5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82%</a:t>
            </a:r>
            <a:endParaRPr lang="en-US" sz="6000" dirty="0"/>
          </a:p>
        </p:txBody>
      </p:sp>
      <p:sp>
        <p:nvSpPr>
          <p:cNvPr id="28" name="Text 25"/>
          <p:cNvSpPr/>
          <p:nvPr/>
        </p:nvSpPr>
        <p:spPr>
          <a:xfrm>
            <a:off x="8915171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FRANSCHHOEK OCC.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915171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Year-round average hospitality occupancy, top of Cape rankings.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457200" y="635508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Wesgro 2024 tourism review, SA Tourism medical tourism brief 2024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 — THE NPC MODEL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3.1  ·  GOVERNANCE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NPC — asset holder &amp; master lessor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7772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HOA-style governance — patient capital owns the campus, tenants run the verticals.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3200400" y="1554480"/>
            <a:ext cx="5760720" cy="777240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200400" y="1554480"/>
            <a:ext cx="5760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NPC  ·  ASSET HOLDING  ·  MASTER LEASE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57200" y="2606040"/>
            <a:ext cx="11247120" cy="36576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26060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OPERATING TENANTS  ·  LONG-TERM LEASES FROM THE NPC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502920" y="3154680"/>
            <a:ext cx="1706880" cy="1097280"/>
          </a:xfrm>
          <a:prstGeom prst="rect">
            <a:avLst/>
          </a:prstGeom>
          <a:solidFill>
            <a:srgbClr val="F4F2EE"/>
          </a:solidFill>
          <a:ln w="19050">
            <a:solidFill>
              <a:srgbClr val="E2231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3200400"/>
            <a:ext cx="1615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NXT Sportif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2301240" y="3154680"/>
            <a:ext cx="1706880" cy="1097280"/>
          </a:xfrm>
          <a:prstGeom prst="rect">
            <a:avLst/>
          </a:prstGeom>
          <a:solidFill>
            <a:srgbClr val="F4F2EE"/>
          </a:solidFill>
          <a:ln w="19050">
            <a:solidFill>
              <a:srgbClr val="E2231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346960" y="3200400"/>
            <a:ext cx="1615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NXT Chefs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099560" y="3154680"/>
            <a:ext cx="1706880" cy="1097280"/>
          </a:xfrm>
          <a:prstGeom prst="rect">
            <a:avLst/>
          </a:prstGeom>
          <a:solidFill>
            <a:srgbClr val="F4F2EE"/>
          </a:solidFill>
          <a:ln w="19050">
            <a:solidFill>
              <a:srgbClr val="E2231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145280" y="3200400"/>
            <a:ext cx="1615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NXT Rangers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5897880" y="3154680"/>
            <a:ext cx="1706880" cy="1097280"/>
          </a:xfrm>
          <a:prstGeom prst="rect">
            <a:avLst/>
          </a:prstGeom>
          <a:solidFill>
            <a:srgbClr val="F4F2EE"/>
          </a:solidFill>
          <a:ln w="19050">
            <a:solidFill>
              <a:srgbClr val="E2231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943600" y="3200400"/>
            <a:ext cx="1615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SwimCo + Medical Rehab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7696200" y="3154680"/>
            <a:ext cx="1706880" cy="1097280"/>
          </a:xfrm>
          <a:prstGeom prst="rect">
            <a:avLst/>
          </a:prstGeom>
          <a:solidFill>
            <a:srgbClr val="F4F2EE"/>
          </a:solidFill>
          <a:ln w="19050">
            <a:solidFill>
              <a:srgbClr val="E2231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741920" y="3200400"/>
            <a:ext cx="1615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 Ventures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9494520" y="3154680"/>
            <a:ext cx="1706880" cy="1097280"/>
          </a:xfrm>
          <a:prstGeom prst="rect">
            <a:avLst/>
          </a:prstGeom>
          <a:solidFill>
            <a:srgbClr val="F4F2EE"/>
          </a:solidFill>
          <a:ln w="19050">
            <a:solidFill>
              <a:srgbClr val="E2231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540240" y="3200400"/>
            <a:ext cx="1615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StayCo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57200" y="4572000"/>
            <a:ext cx="11247120" cy="274320"/>
          </a:xfrm>
          <a:prstGeom prst="rect">
            <a:avLst/>
          </a:prstGeom>
          <a:solidFill>
            <a:srgbClr val="DCDCDC"/>
          </a:solidFill>
          <a:ln w="12700">
            <a:solidFill>
              <a:srgbClr val="DCDCD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57200" y="45720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SERVICES  ·  SALES &amp; MARKETING  ·  FINANCE &amp; ADMIN  ·  OPERATIONS &amp; FACILITIES</a:t>
            </a:r>
            <a:endParaRPr lang="en-US" sz="800" dirty="0"/>
          </a:p>
        </p:txBody>
      </p:sp>
      <p:sp>
        <p:nvSpPr>
          <p:cNvPr id="36" name="Text 33"/>
          <p:cNvSpPr/>
          <p:nvPr/>
        </p:nvSpPr>
        <p:spPr>
          <a:xfrm>
            <a:off x="457200" y="512064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A8A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operating surplus flows back into campus infrastructure and the Wegro Ventures incubator pool — for-profits cannot access this funding pathway.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3.2  ·  GOVERNANCE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NPC owns. Tenants operate.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Patient capital owns the bricks. Best-in-class operators run the verticals.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NPC = asset-holding non-profit. Long-term campus lease ceded from Traincamp.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operating tenants take long-term sub-leases from the NPC: Sportif, Chefs, Rangers, SwimCo, Ventures, StayCo.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HOA-style board: NPC + tenant operators + community + Olympic / FINA / federation reps.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Surplus is reinvested into campus infrastructure and the Wegro Ventures incubator pool — for-profits cannot access this.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unlocks DTI, Lottery, Sport &amp; Recreation SA and corporate-CSI funding that for-profits cannot access.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3.3  ·  GOVERNANCE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the HOA-style works.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tenants, one shared interest in the campus succeeding.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Tenants depend on each other — Chefs feeds Sportif, SwimCo recovers Rangers, Ventures invests in athletes.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services (sales, marketing, finance, ops, facilities) cut overhead by ~40% versus six standalone operators.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 F&amp;B, accommodation and event-management operator (StayCo) keeps guest experience unified.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NPC board prevents any one tenant capturing the campus — and keeps the long-term mission intact.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Mirrors the global FIFA / Olympic 'commune sportive' model that has worked in France for 30 years.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SIX VERTICALS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4.1  ·  NXT SPORTIF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Olympic-standard sport — and a permanent R&amp;D lab for what sport becomes next.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Africa's first FINA HPC sister-site. The campus is the testbed.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codes: swimming (FINA-spec), athletics, rugby. 3rd-party access: boxing, tennis, cycling, rowing, canoeing, triathlon.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Residential athlete development from regional through national to federation training camps. Pre-event acclimatisation.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membership keeps the centre full year-round. Sports tourism feeds peak weeks.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Doubles as a sport-tech incubator: wearables, performance analytics, fan economy, hybrid league formats, athlete-owned IP.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Africa's launchpad for new up-and-coming Olympic talent.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4.2  ·  NXT CHEFS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food lab that feeds athletes, guests, patients and the next generation of chefs.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food capital of South Africa needs a teaching kitchen.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Sports nutrition kitchen: meal plans for resident athletes, training camps, recovery patients.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Chef school accredited for hospitality training — feeding the Cape's restaurant industry with talent.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Longevity &amp; wellness menus tied into the Medical Rehab and StayCo guest stays.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Public-facing NXT Cafe on the campus — community revenue and local visibility.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Cross-sells nutrition IP into Wegro Ventures food-tech startups.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4.3  ·  NXT RANGERS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Cape Winelands as the campus's outdoor extension.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guide and ranger academy — partnered with Will of Africa (25,000+ trained).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Trail running, mountain bike, horseback, vineyard walks, 4x4 routes, conservation experiences.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Recovery walks for Medical Rehab patients. Easy nature access for longevity guests.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Athlete cross-training: trail for runners, MTB for cyclists, horseback for core and balance.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Operated in partnership with surrounding farms, conservancies and tourism operators.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Fully aligned with wegro.africa's nature pillar.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4.4  ·  SWIMCO + MEDICAL REHAB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pool isn't a cost centre. It's a clinic, a club and a destination.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Olympic pool used 20 hours a week is a stranded asset. Ours runs 168.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SwimCo operates the aquatic centre under the NPC lease. All revenue, all responsibility.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water revenue streams: clinical hydrotherapy, athlete rehab, water polo, aqua-fitness, recovery suites, specialist water sports.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tourism flow: Cape Town surgery → Franschhoek recovery → optional Winelands holiday.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Multi-year offtake from hospital groups, medical schemes and insurers.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Compounds across StayCo (bednights), Chefs (clinical nutrition), Sportif (athlete recovery), Ventures (health-tech testbed).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4.5  ·  WEGRO VENTURES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campus is a permanent venture studio.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Foodtech and sport-tech are the two USPs no other accelerator can match.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Sport-tech specialism: performance, wearables, fan economy, hybrid leagues, creator-physical crossovers.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Adjacent specialisms: longevity, water-rehab tech, food-tech, rural-tech, hospitality-tech.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testbed advantage — every startup can deploy on a working campus from day one.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Builds, invests in and operates new ventures with founders. Equity flows back to the NPC pool.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overlap with NXT Sportif as the campus's R&amp;D engine.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4.6  ·  STAYCO (HOSPITALITY)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bednight is the unit of demand.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Residential athlete accommodation + short-stay 1- and 4-star configurations.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Federation training camps, pre-event teams, medical-tourism recovery guests, conference delegates.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Tied into the Cape Winelands tourism cluster — the campus benefits from existing visitor demand.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Cross-sells F&amp;B (Chefs), water (SwimCo), nature (Rangers), event hosting (Sportif).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Operated as a single tenant for unified guest experience across the campus.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bednight metric is what every other vertical compounds against.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SPORT-TECH INCUBATOR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5.1  ·  SPORT-TECH INCUBATOR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tracks. One live testbed.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7772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campus invents — and ships.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457200" y="1463040"/>
            <a:ext cx="3606698" cy="2455164"/>
          </a:xfrm>
          <a:prstGeom prst="rect">
            <a:avLst/>
          </a:prstGeom>
          <a:solidFill>
            <a:srgbClr val="F4F2EE"/>
          </a:solidFill>
          <a:ln w="12700">
            <a:solidFill>
              <a:srgbClr val="F4F2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7200" y="1463040"/>
            <a:ext cx="3606698" cy="10972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1691640"/>
            <a:ext cx="324093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 TECH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40080" y="2103120"/>
            <a:ext cx="3240938" cy="1677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Wearables, biomechanics, GPS/video analysis. Deployed on resident athletes, validated by HPSISA-grade coaching.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292498" y="1463040"/>
            <a:ext cx="3606698" cy="2455164"/>
          </a:xfrm>
          <a:prstGeom prst="rect">
            <a:avLst/>
          </a:prstGeom>
          <a:solidFill>
            <a:srgbClr val="F4F2EE"/>
          </a:solidFill>
          <a:ln w="12700">
            <a:solidFill>
              <a:srgbClr val="F4F2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292498" y="1463040"/>
            <a:ext cx="3606698" cy="10972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475378" y="1691640"/>
            <a:ext cx="324093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FAN ECONOMY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475378" y="2103120"/>
            <a:ext cx="3240938" cy="1677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Direct-to-fan platforms, athlete-owned IP, creator-physical crossovers. Built for the post-broadcast era.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8127797" y="1463040"/>
            <a:ext cx="3606698" cy="2455164"/>
          </a:xfrm>
          <a:prstGeom prst="rect">
            <a:avLst/>
          </a:prstGeom>
          <a:solidFill>
            <a:srgbClr val="F4F2EE"/>
          </a:solidFill>
          <a:ln w="12700">
            <a:solidFill>
              <a:srgbClr val="F4F2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127797" y="1463040"/>
            <a:ext cx="3606698" cy="109728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310677" y="1691640"/>
            <a:ext cx="324093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RECOVERY &amp; LONGEVITY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8310677" y="2103120"/>
            <a:ext cx="3240938" cy="1677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Water-rehab tech, sleep, nutrition. Tested on athletes AND medical-tourism guests.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457200" y="4146804"/>
            <a:ext cx="3606698" cy="2455164"/>
          </a:xfrm>
          <a:prstGeom prst="rect">
            <a:avLst/>
          </a:prstGeom>
          <a:solidFill>
            <a:srgbClr val="F4F2EE"/>
          </a:solidFill>
          <a:ln w="12700">
            <a:solidFill>
              <a:srgbClr val="F4F2E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57200" y="4146804"/>
            <a:ext cx="3606698" cy="109728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0080" y="4375404"/>
            <a:ext cx="324093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HYBRID FORMATS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40080" y="4786884"/>
            <a:ext cx="3240938" cy="1677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Reinventing sport itself: shorter formats, mixed disciplines, new league economics. The campus is a venue and lab.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4292498" y="4146804"/>
            <a:ext cx="3606698" cy="2455164"/>
          </a:xfrm>
          <a:prstGeom prst="rect">
            <a:avLst/>
          </a:prstGeom>
          <a:solidFill>
            <a:srgbClr val="F4F2EE"/>
          </a:solidFill>
          <a:ln w="12700">
            <a:solidFill>
              <a:srgbClr val="F4F2E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292498" y="4146804"/>
            <a:ext cx="3606698" cy="10972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475378" y="4375404"/>
            <a:ext cx="324093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FOOD-TECH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475378" y="4786884"/>
            <a:ext cx="3240938" cy="1677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Sports nutrition + longevity menus + Cape produce. NXT Chefs is the in-house validation kitchen.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8127797" y="4146804"/>
            <a:ext cx="3606698" cy="2455164"/>
          </a:xfrm>
          <a:prstGeom prst="rect">
            <a:avLst/>
          </a:prstGeom>
          <a:solidFill>
            <a:srgbClr val="F4F2EE"/>
          </a:solidFill>
          <a:ln w="12700">
            <a:solidFill>
              <a:srgbClr val="F4F2E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8127797" y="4146804"/>
            <a:ext cx="3606698" cy="10972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310677" y="4375404"/>
            <a:ext cx="324093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RURAL &amp; WINELANDS-TECH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8310677" y="4786884"/>
            <a:ext cx="3240938" cy="1677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Tourism-tech, hospitality-tech, vineyard-tech. Built where the customer already is.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5.2  ·  SPORT-TECH INCUBATOR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this campus is the lab — not Stellenbosch, not Cape Town.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things only this campus can offer sport-tech founders.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athletes on tap — federation camps, residential talent, community members. Not focus groups.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Olympic-grade infrastructure already in place — pool, track, gym, biomechanics suite.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foodtech lab and chef school next door — unique in any sport-tech ecosystem globally.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Adjacent to medical rehab and longevity tenants — cross-pollination unavailable in any pure sport facility.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NPC governance keeps founder equity clean: campus access in exchange for testbed data, not cap-table share.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REINVENTING SPORT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6.1  ·  REINVENTING SPORT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 has changed every era. We're in the biggest shift since broadcast.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campus is built to invent and incubate the formats, leagues and businesses this era demands.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Roman games → Victorian codification → broadcast era → streaming era → attention economy.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Behavioural shift: shorter formats, second-screen consumption, athlete-as-creator, fan-as-stakeholder.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 pressure: traditional 3-hour formats compete with TikTok, gaming, fragmented attention.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Money flows shift: sponsorship and broadcast rights move toward direct-to-fan and creator economics.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Whoever builds the next league formats will own a generation of attention — the campus is built to ship them.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REHAB + SWIMCO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7.1  ·  WATER STRATEGY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Olympic pool used 168 hours a week, not 20.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Repurposing the most expensive single asset on the campus.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Competitive swimming alone uses ~20h/week of an Olympic-grade pool. The other 148h is dead capital.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Rehab fills the gap: hydrotherapy, post-op orthopaedic recovery, athlete rehab, contrast suites.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Schools and clubs: Cape water polo, free-diving, lifesaving, masters squads pay for block bookings.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Aqua-fitness and community membership keep daily revenue flowing.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Result: SwimCo moves from subsidised community pool to a stand-alone tenant business with hospital offtake.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7.2  ·  MEDICAL REHAB + SWIMCO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Cape Town operates. Franschhoek recovers.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8686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four-step medical tourism funnel that anchors SwimCo's revenue with off-peak hospital offtake.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57200" y="2194560"/>
            <a:ext cx="254500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4C4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5600" dirty="0"/>
          </a:p>
        </p:txBody>
      </p:sp>
      <p:sp>
        <p:nvSpPr>
          <p:cNvPr id="19" name="Text 16"/>
          <p:cNvSpPr/>
          <p:nvPr/>
        </p:nvSpPr>
        <p:spPr>
          <a:xfrm>
            <a:off x="457200" y="3200400"/>
            <a:ext cx="25450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INBOUND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457200" y="3520440"/>
            <a:ext cx="2545004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International patient lands in Cape Town. Procedure at network private hospital.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2910764" y="2286000"/>
            <a:ext cx="365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800" dirty="0"/>
          </a:p>
        </p:txBody>
      </p:sp>
      <p:sp>
        <p:nvSpPr>
          <p:cNvPr id="22" name="Text 19"/>
          <p:cNvSpPr/>
          <p:nvPr/>
        </p:nvSpPr>
        <p:spPr>
          <a:xfrm>
            <a:off x="3276524" y="2194560"/>
            <a:ext cx="254500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1F8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5600" dirty="0"/>
          </a:p>
        </p:txBody>
      </p:sp>
      <p:sp>
        <p:nvSpPr>
          <p:cNvPr id="23" name="Text 20"/>
          <p:cNvSpPr/>
          <p:nvPr/>
        </p:nvSpPr>
        <p:spPr>
          <a:xfrm>
            <a:off x="3276524" y="3200400"/>
            <a:ext cx="25450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3276524" y="3520440"/>
            <a:ext cx="2545004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60-min transfer to Franschhoek campus. StayCo bednights.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5730088" y="2286000"/>
            <a:ext cx="365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800" dirty="0"/>
          </a:p>
        </p:txBody>
      </p:sp>
      <p:sp>
        <p:nvSpPr>
          <p:cNvPr id="26" name="Text 23"/>
          <p:cNvSpPr/>
          <p:nvPr/>
        </p:nvSpPr>
        <p:spPr>
          <a:xfrm>
            <a:off x="6095848" y="2194560"/>
            <a:ext cx="254500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5600" dirty="0"/>
          </a:p>
        </p:txBody>
      </p:sp>
      <p:sp>
        <p:nvSpPr>
          <p:cNvPr id="27" name="Text 24"/>
          <p:cNvSpPr/>
          <p:nvPr/>
        </p:nvSpPr>
        <p:spPr>
          <a:xfrm>
            <a:off x="6095848" y="3200400"/>
            <a:ext cx="25450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REHAB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6095848" y="3520440"/>
            <a:ext cx="2545004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Daily hydrotherapy + physio at SwimCo. Recovery nutrition from NXT Chefs.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8549411" y="2286000"/>
            <a:ext cx="365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800" dirty="0"/>
          </a:p>
        </p:txBody>
      </p:sp>
      <p:sp>
        <p:nvSpPr>
          <p:cNvPr id="30" name="Text 27"/>
          <p:cNvSpPr/>
          <p:nvPr/>
        </p:nvSpPr>
        <p:spPr>
          <a:xfrm>
            <a:off x="8915171" y="2194560"/>
            <a:ext cx="254500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1E5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5600" dirty="0"/>
          </a:p>
        </p:txBody>
      </p:sp>
      <p:sp>
        <p:nvSpPr>
          <p:cNvPr id="31" name="Text 28"/>
          <p:cNvSpPr/>
          <p:nvPr/>
        </p:nvSpPr>
        <p:spPr>
          <a:xfrm>
            <a:off x="8915171" y="3200400"/>
            <a:ext cx="25450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DISCHARGE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915171" y="3520440"/>
            <a:ext cx="2545004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Sign-off back to Cape Town hospital, or fly home. Annual follow-up = repeat tourism.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TOURISM AS DEMAND ENGINE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8.1  ·  TOURISM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Tourism isn't a vertical. It's the demand engine that fills every vertical.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guest stay generates demand across StayCo + Chefs + SwimCo + Rangers + Sportif.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Cape Winelands tourism is year-round, high-spend and globally branded.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Sports tourism: training camps, masters meets, gala events, MTB &amp; trail festivals.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tourism: surgery + recovery packaged as a Cape Winelands stay.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Lifestyle tourism: longevity guests, hospitality training, culinary tourism via NXT Chefs.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campus monetises tourism six ways without becoming a hotel.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FINANCIALS &amp; FUNDING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9.1  ·  FINANCIALS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revenue lines compounding under one operating model.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10972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Year-3 base case across all six tenants.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457200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4C4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R171m</a:t>
            </a:r>
            <a:endParaRPr lang="en-US" sz="4400" dirty="0"/>
          </a:p>
        </p:txBody>
      </p:sp>
      <p:sp>
        <p:nvSpPr>
          <p:cNvPr id="19" name="Text 16"/>
          <p:cNvSpPr/>
          <p:nvPr/>
        </p:nvSpPr>
        <p:spPr>
          <a:xfrm>
            <a:off x="457200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57200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Year-3 base case, blended across all six tenants.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276524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F8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28%</a:t>
            </a:r>
            <a:endParaRPr lang="en-US" sz="6000" dirty="0"/>
          </a:p>
        </p:txBody>
      </p:sp>
      <p:sp>
        <p:nvSpPr>
          <p:cNvPr id="22" name="Text 19"/>
          <p:cNvSpPr/>
          <p:nvPr/>
        </p:nvSpPr>
        <p:spPr>
          <a:xfrm>
            <a:off x="3276524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EBITDA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276524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Margin once tenants reach steady state.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095848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R65m</a:t>
            </a:r>
            <a:endParaRPr lang="en-US" sz="6000" dirty="0"/>
          </a:p>
        </p:txBody>
      </p:sp>
      <p:sp>
        <p:nvSpPr>
          <p:cNvPr id="25" name="Text 22"/>
          <p:cNvSpPr/>
          <p:nvPr/>
        </p:nvSpPr>
        <p:spPr>
          <a:xfrm>
            <a:off x="6095848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CAPITAL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6095848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Working capital, incubator pool and GTM combined.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8915171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E5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yrs</a:t>
            </a:r>
            <a:endParaRPr lang="en-US" sz="4400" dirty="0"/>
          </a:p>
        </p:txBody>
      </p:sp>
      <p:sp>
        <p:nvSpPr>
          <p:cNvPr id="28" name="Text 25"/>
          <p:cNvSpPr/>
          <p:nvPr/>
        </p:nvSpPr>
        <p:spPr>
          <a:xfrm>
            <a:off x="8915171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PAYBACK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915171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 payback on the campus capex.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457200" y="635508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Detailed model available — see WeGroYou Model base 2025 .xlsx. Downside, base and upside scenarios with AI commentary.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9.2  ·  FUNDING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Capital sources only an NPC can unlock.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014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852014" y="685800"/>
            <a:ext cx="54864" cy="6007608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Funding sources for-profit operators cannot reach.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548640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Government / DTI / Sport &amp; Recreation SA — accessible because the NPC is non-profit.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Federation funding: SwimSA, Athletics SA, FINA-aligned development funding for the aquatic centre.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Corporate sponsorship + CSI — unified Team-South-Africa-style proposition is more marketable than fragmented bodies.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Foundation funding (e.g. Princess Charlene, Olympic Foundation) for athlete development.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Hospital and insurer offtake contracts for the Medical Rehab vertical.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Equity capital from impact investors for the Wegro Ventures incubator pool.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05432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57200" y="3657600"/>
            <a:ext cx="73152" cy="237744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3566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685800" y="5166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ASK</a:t>
            </a:r>
            <a:endParaRPr lang="en-US" sz="2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895" y="27432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277295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143462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591956" y="6190488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1355960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513291" y="6275204"/>
            <a:ext cx="201706" cy="201706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10.1  ·  THE ASK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round buys.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10972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R65m to bring the campus to operational steady state and seed the venture incubator.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457200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4C4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R28m</a:t>
            </a:r>
            <a:endParaRPr lang="en-US" sz="6000" dirty="0"/>
          </a:p>
        </p:txBody>
      </p:sp>
      <p:sp>
        <p:nvSpPr>
          <p:cNvPr id="19" name="Text 16"/>
          <p:cNvSpPr/>
          <p:nvPr/>
        </p:nvSpPr>
        <p:spPr>
          <a:xfrm>
            <a:off x="457200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CAPEX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57200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Aquatic centre upgrades, gym fit-out, residential refurb, NXT Cafe build-out.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276524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F8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R15m</a:t>
            </a:r>
            <a:endParaRPr lang="en-US" sz="6000" dirty="0"/>
          </a:p>
        </p:txBody>
      </p:sp>
      <p:sp>
        <p:nvSpPr>
          <p:cNvPr id="22" name="Text 19"/>
          <p:cNvSpPr/>
          <p:nvPr/>
        </p:nvSpPr>
        <p:spPr>
          <a:xfrm>
            <a:off x="3276524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WORKING CAPITAL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276524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18 months of NPC + tenant working capital while revenue ramps.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095848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223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R12m</a:t>
            </a:r>
            <a:endParaRPr lang="en-US" sz="6000" dirty="0"/>
          </a:p>
        </p:txBody>
      </p:sp>
      <p:sp>
        <p:nvSpPr>
          <p:cNvPr id="25" name="Text 22"/>
          <p:cNvSpPr/>
          <p:nvPr/>
        </p:nvSpPr>
        <p:spPr>
          <a:xfrm>
            <a:off x="6095848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INCUBATOR POOL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6095848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 Ventures first-cohort investments — sport-tech, foodtech, longevity.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8915171" y="2743200"/>
            <a:ext cx="263644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E5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R10m</a:t>
            </a:r>
            <a:endParaRPr lang="en-US" sz="6000" dirty="0"/>
          </a:p>
        </p:txBody>
      </p:sp>
      <p:sp>
        <p:nvSpPr>
          <p:cNvPr id="28" name="Text 25"/>
          <p:cNvSpPr/>
          <p:nvPr/>
        </p:nvSpPr>
        <p:spPr>
          <a:xfrm>
            <a:off x="8915171" y="4297680"/>
            <a:ext cx="26364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GTM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915171" y="4617720"/>
            <a:ext cx="263644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Tourism, federation, hospital and corporate partner GTM spend.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457200" y="635508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Use-of-funds detail available in the financial model workbook.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10.2  ·  THE ASK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237744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  <a:sp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partners get.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7335" y="146304"/>
            <a:ext cx="384048" cy="384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277295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E5FB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24137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0A0A0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70979" y="6236208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E2231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350716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43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497558" y="6315277"/>
            <a:ext cx="188259" cy="188259"/>
          </a:xfrm>
          <a:prstGeom prst="oval">
            <a:avLst/>
          </a:prstGeom>
          <a:solidFill>
            <a:srgbClr val="FFFFFF">
              <a:alpha val="0"/>
            </a:srgbClr>
          </a:solidFill>
          <a:ln w="25400">
            <a:solidFill>
              <a:srgbClr val="1F8A3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63550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685800"/>
            <a:ext cx="6339682" cy="600760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284818" y="685800"/>
            <a:ext cx="54864" cy="6007608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8322" y="1097280"/>
            <a:ext cx="475473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seat at the campus that becomes a permanent African export.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88322" y="2377440"/>
            <a:ext cx="4754734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allocation in the Wegro Ventures incubator pool — first-cohort venture co-investment rights.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Naming rights to facilities (aquatic centre, gym, chef school, residences) for foundational partners.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Federation co-development seat on the NPC board for sport-body partners.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Hospital and insurer offtake contracts at preferential SwimCo / Medical Rehab rates.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■"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 association with the wegro.africa ecosystem and the Cape Winelands tourism cluster.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4114800"/>
            <a:ext cx="12191695" cy="27432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0"/>
            <a:ext cx="914400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8640" y="55778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NXT level humans.</a:t>
            </a:r>
            <a:endParaRPr lang="en-US" sz="3200" dirty="0"/>
          </a:p>
        </p:txBody>
      </p:sp>
      <p:sp>
        <p:nvSpPr>
          <p:cNvPr id="6" name="Text 2"/>
          <p:cNvSpPr/>
          <p:nvPr/>
        </p:nvSpPr>
        <p:spPr>
          <a:xfrm>
            <a:off x="548640" y="6126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WEGROYOU FRANSCHHOEK CAMPUS  ·  60 MINUTES FROM CAPE TOWN INTERNATIONAL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8534095" y="3657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WWW.WEGRO.AFRICA  ·  HELLO@WEGROYOU.COM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0" y="6693408"/>
            <a:ext cx="2438339" cy="164592"/>
          </a:xfrm>
          <a:prstGeom prst="rect">
            <a:avLst/>
          </a:prstGeom>
          <a:solidFill>
            <a:srgbClr val="1E5FBF"/>
          </a:solidFill>
          <a:ln w="12700">
            <a:solidFill>
              <a:srgbClr val="1E5FB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2438339" y="6693408"/>
            <a:ext cx="2438339" cy="164592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876678" y="6693408"/>
            <a:ext cx="2438339" cy="164592"/>
          </a:xfrm>
          <a:prstGeom prst="rect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7315017" y="6693408"/>
            <a:ext cx="2438339" cy="164592"/>
          </a:xfrm>
          <a:prstGeom prst="rect">
            <a:avLst/>
          </a:prstGeom>
          <a:solidFill>
            <a:srgbClr val="1F8A3A"/>
          </a:solidFill>
          <a:ln w="12700">
            <a:solidFill>
              <a:srgbClr val="1F8A3A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9753356" y="6693408"/>
            <a:ext cx="2438339" cy="164592"/>
          </a:xfrm>
          <a:prstGeom prst="rect">
            <a:avLst/>
          </a:prstGeom>
          <a:solidFill>
            <a:srgbClr val="E2231A"/>
          </a:solidFill>
          <a:ln w="12700">
            <a:solidFill>
              <a:srgbClr val="E2231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WeGroYou Franschhoek Campus — Investor Deck v8</dc:title>
  <dc:subject>PptxGenJS Presentation</dc:subject>
  <dc:creator>PptxGenJS</dc:creator>
  <cp:lastModifiedBy>PptxGenJS</cp:lastModifiedBy>
  <cp:revision>1</cp:revision>
  <dcterms:created xsi:type="dcterms:W3CDTF">2026-04-28T14:11:05Z</dcterms:created>
  <dcterms:modified xsi:type="dcterms:W3CDTF">2026-04-28T14:11:05Z</dcterms:modified>
</cp:coreProperties>
</file>